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688" r:id="rId2"/>
    <p:sldMasterId id="2147483689" r:id="rId3"/>
  </p:sldMasterIdLst>
  <p:notesMasterIdLst>
    <p:notesMasterId r:id="rId5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Lst>
  <p:sldSz cx="9144000" cy="5143500" type="screen16x9"/>
  <p:notesSz cx="6858000" cy="9144000"/>
  <p:embeddedFontLst>
    <p:embeddedFont>
      <p:font typeface="Alfa Slab One" panose="020B0604020202020204" charset="0"/>
      <p:regular r:id="rId59"/>
    </p:embeddedFont>
    <p:embeddedFont>
      <p:font typeface="Calibri" panose="020F0502020204030204" pitchFamily="34" charset="0"/>
      <p:regular r:id="rId60"/>
      <p:bold r:id="rId61"/>
      <p:italic r:id="rId62"/>
      <p:boldItalic r:id="rId63"/>
    </p:embeddedFont>
    <p:embeddedFont>
      <p:font typeface="Oswald" panose="00000500000000000000" pitchFamily="2" charset="0"/>
      <p:regular r:id="rId64"/>
      <p:bold r:id="rId65"/>
    </p:embeddedFont>
    <p:embeddedFont>
      <p:font typeface="Proxima Nova" panose="020B060402020202020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AA47CF-A7F0-4F68-9702-14248C062148}">
  <a:tblStyle styleId="{5BAA47CF-A7F0-4F68-9702-14248C0621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149BB8B-06B1-4A9E-9E58-962A948A67FC}" styleName="Table_1">
    <a:wholeTbl>
      <a:tcTxStyle>
        <a:font>
          <a:latin typeface="Arial"/>
          <a:ea typeface="Arial"/>
          <a:cs typeface="Arial"/>
        </a:font>
        <a:srgbClr val="000000"/>
      </a:tcTxStyle>
      <a:tcStyle>
        <a:tcBdr>
          <a:left>
            <a:ln w="12700" cap="flat" cmpd="sng">
              <a:solidFill>
                <a:srgbClr val="9E9E9E"/>
              </a:solidFill>
              <a:prstDash val="solid"/>
              <a:round/>
              <a:headEnd type="none" w="sm" len="sm"/>
              <a:tailEnd type="none" w="sm" len="sm"/>
            </a:ln>
          </a:left>
          <a:right>
            <a:ln w="12700" cap="flat" cmpd="sng">
              <a:solidFill>
                <a:srgbClr val="9E9E9E"/>
              </a:solidFill>
              <a:prstDash val="solid"/>
              <a:round/>
              <a:headEnd type="none" w="sm" len="sm"/>
              <a:tailEnd type="none" w="sm" len="sm"/>
            </a:ln>
          </a:right>
          <a:top>
            <a:ln w="12700" cap="flat" cmpd="sng">
              <a:solidFill>
                <a:srgbClr val="9E9E9E"/>
              </a:solidFill>
              <a:prstDash val="solid"/>
              <a:round/>
              <a:headEnd type="none" w="sm" len="sm"/>
              <a:tailEnd type="none" w="sm" len="sm"/>
            </a:ln>
          </a:top>
          <a:bottom>
            <a:ln w="12700" cap="flat" cmpd="sng">
              <a:solidFill>
                <a:srgbClr val="9E9E9E"/>
              </a:solidFill>
              <a:prstDash val="solid"/>
              <a:round/>
              <a:headEnd type="none" w="sm" len="sm"/>
              <a:tailEnd type="none" w="sm" len="sm"/>
            </a:ln>
          </a:bottom>
          <a:insideH>
            <a:ln w="12700" cap="flat" cmpd="sng">
              <a:solidFill>
                <a:srgbClr val="9E9E9E"/>
              </a:solidFill>
              <a:prstDash val="solid"/>
              <a:round/>
              <a:headEnd type="none" w="sm" len="sm"/>
              <a:tailEnd type="none" w="sm" len="sm"/>
            </a:ln>
          </a:insideH>
          <a:insideV>
            <a:ln w="12700"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102" y="22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5.fntdata"/><Relationship Id="rId68"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2.xml"/><Relationship Id="rId61" Type="http://schemas.openxmlformats.org/officeDocument/2006/relationships/font" Target="fonts/font3.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6.fntdata"/><Relationship Id="rId69" Type="http://schemas.openxmlformats.org/officeDocument/2006/relationships/font" Target="fonts/font11.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4.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8030a8b1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8030a8b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851c0c163a_0_7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851c0c163a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851c0c163a_0_7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851c0c163a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51c0c163a_0_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51c0c163a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Students have to start thinging about the two different categories of hazards - activity on next page.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51c0c163a_0_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51c0c163a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Students to be given3-4 minutes to brainstorm. Feedback to class. Teacher to annotate on whiteboard to collate all student ideas.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51c0c163a_0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851c0c163a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Students check their ideas against these.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51c0c163a_0_2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851c0c163a_0_2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51c0c163a_0_2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51c0c163a_0_2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51c0c163a_0_2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51c0c163a_0_2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51c0c163a_0_2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851c0c163a_0_2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51c0c163a_0_2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851c0c163a_0_2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826e7755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826e775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51c0c163a_0_2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851c0c163a_0_2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851c0c163a_0_2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851c0c163a_0_2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51c0c163a_0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51c0c163a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852ee8c54e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852ee8c54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851c0c163a_0_1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851c0c163a_0_1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7d2358c6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7d2358c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Teacher Resource 1</a:t>
            </a:r>
            <a:endParaRPr b="1"/>
          </a:p>
          <a:p>
            <a:pPr marL="0" lvl="0" indent="0" algn="l" rtl="0">
              <a:spcBef>
                <a:spcPts val="0"/>
              </a:spcBef>
              <a:spcAft>
                <a:spcPts val="0"/>
              </a:spcAft>
              <a:buNone/>
            </a:pPr>
            <a:r>
              <a:rPr lang="en-GB"/>
              <a:t>Students to learn independently and teacher can facilitate. </a:t>
            </a:r>
            <a:endParaRPr/>
          </a:p>
          <a:p>
            <a:pPr marL="0" lvl="0" indent="0" algn="l" rtl="0">
              <a:spcBef>
                <a:spcPts val="0"/>
              </a:spcBef>
              <a:spcAft>
                <a:spcPts val="0"/>
              </a:spcAft>
              <a:buNone/>
            </a:pPr>
            <a:r>
              <a:rPr lang="en-GB"/>
              <a:t>Put this resource at an independent station or location in the classroom.</a:t>
            </a:r>
            <a:endParaRPr/>
          </a:p>
          <a:p>
            <a:pPr marL="0" lvl="0" indent="0" algn="l" rtl="0">
              <a:spcBef>
                <a:spcPts val="0"/>
              </a:spcBef>
              <a:spcAft>
                <a:spcPts val="0"/>
              </a:spcAft>
              <a:buNone/>
            </a:pPr>
            <a:r>
              <a:rPr lang="en-GB" b="1"/>
              <a:t>Collaborative learning: Encourage pair work or teamwork. Students learn faster when they work as part of a team and peer-teach.</a:t>
            </a:r>
            <a:endParaRPr b="1"/>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87d2358c63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87d2358c6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Teacher Resource 2</a:t>
            </a:r>
            <a:endParaRPr b="1"/>
          </a:p>
          <a:p>
            <a:pPr marL="0" lvl="0" indent="0" algn="l" rtl="0">
              <a:spcBef>
                <a:spcPts val="0"/>
              </a:spcBef>
              <a:spcAft>
                <a:spcPts val="0"/>
              </a:spcAft>
              <a:buNone/>
            </a:pPr>
            <a:r>
              <a:rPr lang="en-GB"/>
              <a:t>Students to learn independently and teacher can facilitate. </a:t>
            </a:r>
            <a:endParaRPr/>
          </a:p>
          <a:p>
            <a:pPr marL="0" lvl="0" indent="0" algn="l" rtl="0">
              <a:spcBef>
                <a:spcPts val="0"/>
              </a:spcBef>
              <a:spcAft>
                <a:spcPts val="0"/>
              </a:spcAft>
              <a:buNone/>
            </a:pPr>
            <a:r>
              <a:rPr lang="en-GB"/>
              <a:t>Put this resource at an independent station or location in the classroom.</a:t>
            </a:r>
            <a:endParaRPr/>
          </a:p>
          <a:p>
            <a:pPr marL="0" lvl="0" indent="0" algn="l" rtl="0">
              <a:spcBef>
                <a:spcPts val="0"/>
              </a:spcBef>
              <a:spcAft>
                <a:spcPts val="0"/>
              </a:spcAft>
              <a:buNone/>
            </a:pPr>
            <a:r>
              <a:rPr lang="en-GB" b="1"/>
              <a:t>Collaborative learning: Encourage pair work or teamwork. Students learn faster when they work as part of a team and peer-teach.</a:t>
            </a:r>
            <a:endParaRPr b="1"/>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7d2358c6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87d2358c6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Teacher Resource 3</a:t>
            </a:r>
            <a:endParaRPr b="1"/>
          </a:p>
          <a:p>
            <a:pPr marL="0" lvl="0" indent="0" algn="l" rtl="0">
              <a:spcBef>
                <a:spcPts val="0"/>
              </a:spcBef>
              <a:spcAft>
                <a:spcPts val="0"/>
              </a:spcAft>
              <a:buNone/>
            </a:pPr>
            <a:r>
              <a:rPr lang="en-GB"/>
              <a:t>Students to learn independently and teacher can facilitate. </a:t>
            </a:r>
            <a:endParaRPr/>
          </a:p>
          <a:p>
            <a:pPr marL="0" lvl="0" indent="0" algn="l" rtl="0">
              <a:spcBef>
                <a:spcPts val="0"/>
              </a:spcBef>
              <a:spcAft>
                <a:spcPts val="0"/>
              </a:spcAft>
              <a:buNone/>
            </a:pPr>
            <a:r>
              <a:rPr lang="en-GB"/>
              <a:t>Put this resource at an independent station or location in the classroom.</a:t>
            </a:r>
            <a:endParaRPr/>
          </a:p>
          <a:p>
            <a:pPr marL="0" lvl="0" indent="0" algn="l" rtl="0">
              <a:spcBef>
                <a:spcPts val="0"/>
              </a:spcBef>
              <a:spcAft>
                <a:spcPts val="0"/>
              </a:spcAft>
              <a:buNone/>
            </a:pPr>
            <a:r>
              <a:rPr lang="en-GB" b="1"/>
              <a:t>Collaborative learning: Encourage pair work or teamwork. Students learn faster when they work as part of a team and peer-teach.</a:t>
            </a:r>
            <a:endParaRPr b="1"/>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851c0c163a_0_2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851c0c163a_0_2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Alternative:</a:t>
            </a:r>
            <a:endParaRPr/>
          </a:p>
          <a:p>
            <a:pPr marL="0" lvl="0" indent="0" algn="l" rtl="0">
              <a:spcBef>
                <a:spcPts val="0"/>
              </a:spcBef>
              <a:spcAft>
                <a:spcPts val="0"/>
              </a:spcAft>
              <a:buNone/>
            </a:pPr>
            <a:r>
              <a:rPr lang="en-GB"/>
              <a:t>Information sheet should be cut up by teacher and put on classroom walls. Students roam the classroom and take notes.</a:t>
            </a:r>
            <a:endParaRPr/>
          </a:p>
          <a:p>
            <a:pPr marL="0" lvl="0" indent="0" algn="l" rtl="0">
              <a:spcBef>
                <a:spcPts val="0"/>
              </a:spcBef>
              <a:spcAft>
                <a:spcPts val="0"/>
              </a:spcAft>
              <a:buNone/>
            </a:pPr>
            <a:r>
              <a:rPr lang="en-GB" b="1"/>
              <a:t>Teacher Resource 4</a:t>
            </a:r>
            <a:endParaRPr b="1"/>
          </a:p>
          <a:p>
            <a:pPr marL="0" lvl="0" indent="0" algn="l" rtl="0">
              <a:spcBef>
                <a:spcPts val="0"/>
              </a:spcBef>
              <a:spcAft>
                <a:spcPts val="0"/>
              </a:spcAft>
              <a:buNone/>
            </a:pPr>
            <a:r>
              <a:rPr lang="en-GB"/>
              <a:t>Students to learn independently and teacher can facilitate. </a:t>
            </a:r>
            <a:endParaRPr/>
          </a:p>
          <a:p>
            <a:pPr marL="0" lvl="0" indent="0" algn="l" rtl="0">
              <a:spcBef>
                <a:spcPts val="0"/>
              </a:spcBef>
              <a:spcAft>
                <a:spcPts val="0"/>
              </a:spcAft>
              <a:buNone/>
            </a:pPr>
            <a:r>
              <a:rPr lang="en-GB"/>
              <a:t>Put this resource at an independent station or location in the classroom.</a:t>
            </a:r>
            <a:endParaRPr/>
          </a:p>
          <a:p>
            <a:pPr marL="0" lvl="0" indent="0" algn="l" rtl="0">
              <a:spcBef>
                <a:spcPts val="0"/>
              </a:spcBef>
              <a:spcAft>
                <a:spcPts val="0"/>
              </a:spcAft>
              <a:buNone/>
            </a:pPr>
            <a:r>
              <a:rPr lang="en-GB" b="1"/>
              <a:t>Collaborative learning: Encourage pair work or teamwork. Students learn faster when they work as part of a team and peer-teach.</a:t>
            </a:r>
            <a:endParaRPr b="1"/>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ef39e0c76e0192a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ef39e0c76e0192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Answers:</a:t>
            </a:r>
            <a:endParaRPr/>
          </a:p>
          <a:p>
            <a:pPr marL="0" lvl="0" indent="0" algn="l" rtl="0">
              <a:spcBef>
                <a:spcPts val="0"/>
              </a:spcBef>
              <a:spcAft>
                <a:spcPts val="0"/>
              </a:spcAft>
              <a:buNone/>
            </a:pPr>
            <a:r>
              <a:rPr lang="en-GB"/>
              <a:t>1A</a:t>
            </a:r>
            <a:endParaRPr/>
          </a:p>
          <a:p>
            <a:pPr marL="0" lvl="0" indent="0" algn="l" rtl="0">
              <a:spcBef>
                <a:spcPts val="0"/>
              </a:spcBef>
              <a:spcAft>
                <a:spcPts val="0"/>
              </a:spcAft>
              <a:buNone/>
            </a:pPr>
            <a:r>
              <a:rPr lang="en-GB"/>
              <a:t>2B</a:t>
            </a:r>
            <a:endParaRPr/>
          </a:p>
          <a:p>
            <a:pPr marL="0" lvl="0" indent="0" algn="l" rtl="0">
              <a:spcBef>
                <a:spcPts val="0"/>
              </a:spcBef>
              <a:spcAft>
                <a:spcPts val="0"/>
              </a:spcAft>
              <a:buNone/>
            </a:pPr>
            <a:r>
              <a:rPr lang="en-GB"/>
              <a:t>3A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826e77556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826e77556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851c0c163a_0_2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851c0c163a_0_2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7826e77556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7826e77556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851c0c163a_0_2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851c0c163a_0_2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All tasks are based on content found in teacher resources.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rgbClr val="38761D"/>
                </a:solidFill>
              </a:rPr>
              <a:t>Green-coloured</a:t>
            </a:r>
            <a:r>
              <a:rPr lang="en-GB">
                <a:solidFill>
                  <a:schemeClr val="dk1"/>
                </a:solidFill>
              </a:rPr>
              <a:t> questions offer the least challenge for students but nonetheless are essential in assessing for basic understanding of lesson concepts. These would equate to 1-2 mark exam questions where basic understanding is tested.</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rgbClr val="E69138"/>
                </a:solidFill>
              </a:rPr>
              <a:t>Amber-coloured</a:t>
            </a:r>
            <a:r>
              <a:rPr lang="en-GB">
                <a:solidFill>
                  <a:schemeClr val="dk1"/>
                </a:solidFill>
              </a:rPr>
              <a:t> questions offer more challenge than green-coloured questions. These are intended to check more more comprehensive understanding about the lesson content where the student will be expected to compare and contrast, or explain concepts in more detail. These would equate to 2-3 mark exam questions.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rgbClr val="FF0000"/>
                </a:solidFill>
              </a:rPr>
              <a:t>Red-coloured</a:t>
            </a:r>
            <a:r>
              <a:rPr lang="en-GB">
                <a:solidFill>
                  <a:schemeClr val="dk1"/>
                </a:solidFill>
              </a:rPr>
              <a:t> questions are a higher challenge question where students will be expected to tie in different lesson concepts, and consider effects, impacts, threats, vulnerabilities from a social, economic, environmental, technological and even political perspective. Students are expected to think in a more dynamic context rather than in just a linear fashion, in order to give deeper explanation or discussion about concepts and topics. These equate to 4-8 mark exam questions.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rgbClr val="9900FF"/>
                </a:solidFill>
              </a:rPr>
              <a:t>Purple-coloured</a:t>
            </a:r>
            <a:r>
              <a:rPr lang="en-GB">
                <a:solidFill>
                  <a:schemeClr val="dk1"/>
                </a:solidFill>
              </a:rPr>
              <a:t> questions are designed to test the most highly capable students, thereby stretch and challenge them. These questions, whilst relevant to the lesson content, will expect students to draw upon their wider geographical knowledge and utilise knowledge from other geography topics, not to mention current affairs and general knowledge. Students will be expected to think critically and to provide deeper insight, opinion, discussion and explanation in their responses. Stretch and Challenge tasks are designed to do exactly as the term suggests. This allows talented students to think more outside the box and utilise wider academic knowledge they may have.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9668ea39ac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9668ea39a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Green-coloured questions offer the least challenge for students but nonetheless are essential in assessing for basic understanding of lesson concepts. These would equate to 1-2 mark exam questions where basic understanding is tested.</a:t>
            </a: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9668ea39ac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9668ea39ac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Amber-coloured questions offer more challenge than green-coloured questions. These are intended to check more more comprehensive understanding about the lesson content where the student will be expected to compare and contrast, or explain concepts in more detail. These would equate to 2-3 mark exam questions.</a:t>
            </a: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9668ea39ac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9668ea39ac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Red-coloured questions are a higher challenge question where students will be expected to tie in different lesson concepts, and consider effects, impacts, threats, vulnerabilities from a social, economic, environmental, technological and even political perspective. Students are expected to think in a more dynamic context rather than in just a linear fashion, in order to give deeper explanation or discussion about concepts and topics. These equate to 4-8 mark exam questions.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9668ea39ac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9668ea39ac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Purple-coloured questions are designed to test the most highly capable students, thereby stretch and challenge them. These questions, whilst relevant to the lesson content, will expect students to draw upon their wider geographical knowledge and utilise knowledge from other geography topics, not to mention current affairs and general knowledge. Students will be expected to think critically and to provide deeper insight, opinion, discussion and explanation in their responses.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9668ea39ac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9668ea39ac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Purple-coloured questions are designed to test the most highly capable students, thereby stretch and challenge them. These questions, whilst relevant to the lesson content, will expect students to draw upon their wider geographical knowledge and utilise knowledge from other geography topics, not to mention current affairs and general knowledge. Students will be expected to think critically and to provide deeper insight, opinion, discussion and explanation in their responses.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80437a2c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80437a2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 to writing frame on the next page to help students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78331f1152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78331f115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Writing framework to help students with their creative writing tasks.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51c0c163a_0_2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51c0c163a_0_2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Starter activity intended to gauge the focus and interest of students immediately.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7826e77556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7826e77556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851c0c163a_0_2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851c0c163a_0_2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links back to lesson objectives at the beginning of class.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aa0145f7af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Students or teacher to provide write an end-of-lesson plenary question to assess student learning. Student is given 5 minutes to provide an answer to the question, on no more than 140 characters.</a:t>
            </a:r>
            <a:endParaRPr/>
          </a:p>
          <a:p>
            <a:pPr marL="0" lvl="0" indent="0" algn="l" rtl="0">
              <a:spcBef>
                <a:spcPts val="0"/>
              </a:spcBef>
              <a:spcAft>
                <a:spcPts val="0"/>
              </a:spcAft>
              <a:buNone/>
            </a:pPr>
            <a:r>
              <a:rPr lang="en-GB"/>
              <a:t>Students can share questions and answers in class.</a:t>
            </a:r>
            <a:endParaRPr/>
          </a:p>
          <a:p>
            <a:pPr marL="0" lvl="0" indent="0" algn="l" rtl="0">
              <a:spcBef>
                <a:spcPts val="0"/>
              </a:spcBef>
              <a:spcAft>
                <a:spcPts val="0"/>
              </a:spcAft>
              <a:buNone/>
            </a:pPr>
            <a:r>
              <a:rPr lang="en-GB"/>
              <a:t>This provides the teacher with useful assessment for learning feedback on the individual student ot the entire class.</a:t>
            </a:r>
            <a:endParaRPr/>
          </a:p>
        </p:txBody>
      </p:sp>
      <p:sp>
        <p:nvSpPr>
          <p:cNvPr id="463" name="Google Shape;463;gaa0145f7a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a0145f7af_0_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Students or teacher to provide write an end-of-lesson plenary question to assess student learning. Student is given 5 minutes to provide an answer to the question, on no more than 140 characters.</a:t>
            </a:r>
            <a:endParaRPr>
              <a:solidFill>
                <a:schemeClr val="dk1"/>
              </a:solidFill>
            </a:endParaRPr>
          </a:p>
          <a:p>
            <a:pPr marL="0" lvl="0" indent="0" algn="l" rtl="0">
              <a:spcBef>
                <a:spcPts val="0"/>
              </a:spcBef>
              <a:spcAft>
                <a:spcPts val="0"/>
              </a:spcAft>
              <a:buNone/>
            </a:pPr>
            <a:endParaRPr/>
          </a:p>
        </p:txBody>
      </p:sp>
      <p:sp>
        <p:nvSpPr>
          <p:cNvPr id="475" name="Google Shape;475;gaa0145f7a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aa0145f7af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aa0145f7a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Classroom written version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aa0145f7af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aa0145f7a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Online distance learning digital text input version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a0145f7a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a0145f7a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Exit cards for - Assessment for Learning</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8043de99e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8043de99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8043de99e4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8043de99e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87d2358c63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87d2358c6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Teacher Resource 1</a:t>
            </a:r>
            <a:endParaRPr b="1"/>
          </a:p>
          <a:p>
            <a:pPr marL="0" lvl="0" indent="0" algn="l" rtl="0">
              <a:spcBef>
                <a:spcPts val="0"/>
              </a:spcBef>
              <a:spcAft>
                <a:spcPts val="0"/>
              </a:spcAft>
              <a:buNone/>
            </a:pPr>
            <a:r>
              <a:rPr lang="en-GB"/>
              <a:t>Students to learn independently and teacher can facilitate. </a:t>
            </a:r>
            <a:endParaRPr/>
          </a:p>
          <a:p>
            <a:pPr marL="0" lvl="0" indent="0" algn="l" rtl="0">
              <a:spcBef>
                <a:spcPts val="0"/>
              </a:spcBef>
              <a:spcAft>
                <a:spcPts val="0"/>
              </a:spcAft>
              <a:buNone/>
            </a:pPr>
            <a:r>
              <a:rPr lang="en-GB"/>
              <a:t>Put this resource at an independent station or location in the classroom.</a:t>
            </a:r>
            <a:endParaRPr/>
          </a:p>
          <a:p>
            <a:pPr marL="0" lvl="0" indent="0" algn="l" rtl="0">
              <a:spcBef>
                <a:spcPts val="0"/>
              </a:spcBef>
              <a:spcAft>
                <a:spcPts val="0"/>
              </a:spcAft>
              <a:buNone/>
            </a:pPr>
            <a:r>
              <a:rPr lang="en-GB" b="1"/>
              <a:t>Collaborative learning: Encourage pair work or teamwork. Students learn faster when they work as part of a team and peer-teach.</a:t>
            </a:r>
            <a:endParaRPr b="1"/>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826e77556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826e77556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87d2358c63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87d2358c6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Teacher Resource 2</a:t>
            </a:r>
            <a:endParaRPr b="1"/>
          </a:p>
          <a:p>
            <a:pPr marL="0" lvl="0" indent="0" algn="l" rtl="0">
              <a:spcBef>
                <a:spcPts val="0"/>
              </a:spcBef>
              <a:spcAft>
                <a:spcPts val="0"/>
              </a:spcAft>
              <a:buNone/>
            </a:pPr>
            <a:r>
              <a:rPr lang="en-GB"/>
              <a:t>Students to learn independently and teacher can facilitate. </a:t>
            </a:r>
            <a:endParaRPr/>
          </a:p>
          <a:p>
            <a:pPr marL="0" lvl="0" indent="0" algn="l" rtl="0">
              <a:spcBef>
                <a:spcPts val="0"/>
              </a:spcBef>
              <a:spcAft>
                <a:spcPts val="0"/>
              </a:spcAft>
              <a:buNone/>
            </a:pPr>
            <a:r>
              <a:rPr lang="en-GB"/>
              <a:t>Put this resource at an independent station or location in the classroom.</a:t>
            </a:r>
            <a:endParaRPr/>
          </a:p>
          <a:p>
            <a:pPr marL="0" lvl="0" indent="0" algn="l" rtl="0">
              <a:spcBef>
                <a:spcPts val="0"/>
              </a:spcBef>
              <a:spcAft>
                <a:spcPts val="0"/>
              </a:spcAft>
              <a:buNone/>
            </a:pPr>
            <a:r>
              <a:rPr lang="en-GB" b="1"/>
              <a:t>Collaborative learning: Encourage pair work or teamwork. Students learn faster when they work as part of a team and peer-teach.</a:t>
            </a:r>
            <a:endParaRPr b="1"/>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7d2358c63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7d2358c63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Teacher Resource 3</a:t>
            </a:r>
            <a:endParaRPr b="1"/>
          </a:p>
          <a:p>
            <a:pPr marL="0" lvl="0" indent="0" algn="l" rtl="0">
              <a:spcBef>
                <a:spcPts val="0"/>
              </a:spcBef>
              <a:spcAft>
                <a:spcPts val="0"/>
              </a:spcAft>
              <a:buNone/>
            </a:pPr>
            <a:r>
              <a:rPr lang="en-GB"/>
              <a:t>Students to learn independently and teacher can facilitate. </a:t>
            </a:r>
            <a:endParaRPr/>
          </a:p>
          <a:p>
            <a:pPr marL="0" lvl="0" indent="0" algn="l" rtl="0">
              <a:spcBef>
                <a:spcPts val="0"/>
              </a:spcBef>
              <a:spcAft>
                <a:spcPts val="0"/>
              </a:spcAft>
              <a:buNone/>
            </a:pPr>
            <a:r>
              <a:rPr lang="en-GB"/>
              <a:t>Put this resource at an independent station or location in the classroom.</a:t>
            </a:r>
            <a:endParaRPr/>
          </a:p>
          <a:p>
            <a:pPr marL="0" lvl="0" indent="0" algn="l" rtl="0">
              <a:spcBef>
                <a:spcPts val="0"/>
              </a:spcBef>
              <a:spcAft>
                <a:spcPts val="0"/>
              </a:spcAft>
              <a:buNone/>
            </a:pPr>
            <a:r>
              <a:rPr lang="en-GB" b="1"/>
              <a:t>Collaborative learning: Encourage pair work or teamwork. Students learn faster when they work as part of a team and peer-teach.</a:t>
            </a:r>
            <a:endParaRPr b="1"/>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87d2358c63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87d2358c6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Alternative:</a:t>
            </a:r>
            <a:endParaRPr/>
          </a:p>
          <a:p>
            <a:pPr marL="0" lvl="0" indent="0" algn="l" rtl="0">
              <a:spcBef>
                <a:spcPts val="0"/>
              </a:spcBef>
              <a:spcAft>
                <a:spcPts val="0"/>
              </a:spcAft>
              <a:buNone/>
            </a:pPr>
            <a:r>
              <a:rPr lang="en-GB"/>
              <a:t>Information sheet should be cut up by teacher and put on classroom walls. Students roam the classroom and take notes.</a:t>
            </a:r>
            <a:endParaRPr/>
          </a:p>
          <a:p>
            <a:pPr marL="0" lvl="0" indent="0" algn="l" rtl="0">
              <a:spcBef>
                <a:spcPts val="0"/>
              </a:spcBef>
              <a:spcAft>
                <a:spcPts val="0"/>
              </a:spcAft>
              <a:buNone/>
            </a:pPr>
            <a:r>
              <a:rPr lang="en-GB" b="1"/>
              <a:t>Teacher Resource 4</a:t>
            </a:r>
            <a:endParaRPr b="1"/>
          </a:p>
          <a:p>
            <a:pPr marL="0" lvl="0" indent="0" algn="l" rtl="0">
              <a:spcBef>
                <a:spcPts val="0"/>
              </a:spcBef>
              <a:spcAft>
                <a:spcPts val="0"/>
              </a:spcAft>
              <a:buNone/>
            </a:pPr>
            <a:r>
              <a:rPr lang="en-GB"/>
              <a:t>Students to learn independently and teacher can facilitate. </a:t>
            </a:r>
            <a:endParaRPr/>
          </a:p>
          <a:p>
            <a:pPr marL="0" lvl="0" indent="0" algn="l" rtl="0">
              <a:spcBef>
                <a:spcPts val="0"/>
              </a:spcBef>
              <a:spcAft>
                <a:spcPts val="0"/>
              </a:spcAft>
              <a:buNone/>
            </a:pPr>
            <a:r>
              <a:rPr lang="en-GB"/>
              <a:t>Put this resource at an independent station or location in the classroom.</a:t>
            </a:r>
            <a:endParaRPr/>
          </a:p>
          <a:p>
            <a:pPr marL="0" lvl="0" indent="0" algn="l" rtl="0">
              <a:spcBef>
                <a:spcPts val="0"/>
              </a:spcBef>
              <a:spcAft>
                <a:spcPts val="0"/>
              </a:spcAft>
              <a:buNone/>
            </a:pPr>
            <a:r>
              <a:rPr lang="en-GB" b="1"/>
              <a:t>Collaborative learning: Encourage pair work or teamwork. Students learn faster when they work as part of a team and peer-teach.</a:t>
            </a:r>
            <a:endParaRPr b="1"/>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8043de99e4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8043de99e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Cut up into the three column sections. To be distributed around the classroom.</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8043de99e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8043de99e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Students take notes from information distributed around the classroom.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51c0c7c2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51c0c7c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Lesson objectives will be readdressed in the final plenary stage of the class. Final Plenary links back to lesson objectives for teacher to assess learner progress.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826e77556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826e7755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ef39e0c76e0192a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ef39e0c76e0192a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 slide for students - teacher can illicit for ideas.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cxnSp>
        <p:nvCxnSpPr>
          <p:cNvPr id="11" name="Google Shape;11;p2"/>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2" name="Google Shape;12;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3" name="Google Shape;13;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9" name="Google Shape;49;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57202" y="205979"/>
            <a:ext cx="8229600" cy="8574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rtl="0">
              <a:spcBef>
                <a:spcPts val="0"/>
              </a:spcBef>
              <a:spcAft>
                <a:spcPts val="0"/>
              </a:spcAft>
              <a:buSzPts val="3000"/>
              <a:buNone/>
              <a:defRPr sz="1300"/>
            </a:lvl2pPr>
            <a:lvl3pPr lvl="2" rtl="0">
              <a:spcBef>
                <a:spcPts val="0"/>
              </a:spcBef>
              <a:spcAft>
                <a:spcPts val="0"/>
              </a:spcAft>
              <a:buSzPts val="3000"/>
              <a:buNone/>
              <a:defRPr sz="1300"/>
            </a:lvl3pPr>
            <a:lvl4pPr lvl="3" rtl="0">
              <a:spcBef>
                <a:spcPts val="0"/>
              </a:spcBef>
              <a:spcAft>
                <a:spcPts val="0"/>
              </a:spcAft>
              <a:buSzPts val="3000"/>
              <a:buNone/>
              <a:defRPr sz="1300"/>
            </a:lvl4pPr>
            <a:lvl5pPr lvl="4" rtl="0">
              <a:spcBef>
                <a:spcPts val="0"/>
              </a:spcBef>
              <a:spcAft>
                <a:spcPts val="0"/>
              </a:spcAft>
              <a:buSzPts val="3000"/>
              <a:buNone/>
              <a:defRPr sz="1300"/>
            </a:lvl5pPr>
            <a:lvl6pPr lvl="5" rtl="0">
              <a:spcBef>
                <a:spcPts val="0"/>
              </a:spcBef>
              <a:spcAft>
                <a:spcPts val="0"/>
              </a:spcAft>
              <a:buSzPts val="3000"/>
              <a:buNone/>
              <a:defRPr sz="1300"/>
            </a:lvl6pPr>
            <a:lvl7pPr lvl="6" rtl="0">
              <a:spcBef>
                <a:spcPts val="0"/>
              </a:spcBef>
              <a:spcAft>
                <a:spcPts val="0"/>
              </a:spcAft>
              <a:buSzPts val="3000"/>
              <a:buNone/>
              <a:defRPr sz="1300"/>
            </a:lvl7pPr>
            <a:lvl8pPr lvl="7" rtl="0">
              <a:spcBef>
                <a:spcPts val="0"/>
              </a:spcBef>
              <a:spcAft>
                <a:spcPts val="0"/>
              </a:spcAft>
              <a:buSzPts val="3000"/>
              <a:buNone/>
              <a:defRPr sz="1300"/>
            </a:lvl8pPr>
            <a:lvl9pPr lvl="8" rtl="0">
              <a:spcBef>
                <a:spcPts val="0"/>
              </a:spcBef>
              <a:spcAft>
                <a:spcPts val="0"/>
              </a:spcAft>
              <a:buSzPts val="3000"/>
              <a:buNone/>
              <a:defRPr sz="1300"/>
            </a:lvl9pPr>
          </a:lstStyle>
          <a:p>
            <a:endParaRPr/>
          </a:p>
        </p:txBody>
      </p:sp>
      <p:sp>
        <p:nvSpPr>
          <p:cNvPr id="55" name="Google Shape;55;p13"/>
          <p:cNvSpPr txBox="1">
            <a:spLocks noGrp="1"/>
          </p:cNvSpPr>
          <p:nvPr>
            <p:ph type="body" idx="1"/>
          </p:nvPr>
        </p:nvSpPr>
        <p:spPr>
          <a:xfrm>
            <a:off x="457202" y="1200151"/>
            <a:ext cx="8229600" cy="3394500"/>
          </a:xfrm>
          <a:prstGeom prst="rect">
            <a:avLst/>
          </a:prstGeom>
          <a:noFill/>
          <a:ln>
            <a:noFill/>
          </a:ln>
        </p:spPr>
        <p:txBody>
          <a:bodyPr spcFirstLastPara="1" wrap="square" lIns="91425" tIns="91425" rIns="91425" bIns="91425" anchor="t" anchorCtr="0">
            <a:noAutofit/>
          </a:bodyPr>
          <a:lstStyle>
            <a:lvl1pPr marL="457200" marR="0" lvl="0" indent="-393700" algn="l" rtl="0">
              <a:spcBef>
                <a:spcPts val="500"/>
              </a:spcBef>
              <a:spcAft>
                <a:spcPts val="0"/>
              </a:spcAft>
              <a:buClr>
                <a:schemeClr val="dk1"/>
              </a:buClr>
              <a:buSzPts val="2600"/>
              <a:buFont typeface="Arial"/>
              <a:buChar char="•"/>
              <a:defRPr sz="2600" b="0" i="0" u="none" strike="noStrike" cap="none">
                <a:solidFill>
                  <a:schemeClr val="dk1"/>
                </a:solidFill>
                <a:latin typeface="Calibri"/>
                <a:ea typeface="Calibri"/>
                <a:cs typeface="Calibri"/>
                <a:sym typeface="Calibri"/>
              </a:defRPr>
            </a:lvl1pPr>
            <a:lvl2pPr marL="914400" marR="0" lvl="1" indent="-374650" algn="l" rtl="0">
              <a:spcBef>
                <a:spcPts val="16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2pPr>
            <a:lvl3pPr marL="1371600" marR="0" lvl="2" indent="-349250" algn="l" rtl="0">
              <a:spcBef>
                <a:spcPts val="16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3pPr>
            <a:lvl4pPr marL="1828800" marR="0" lvl="3" indent="-336550" algn="l" rtl="0">
              <a:spcBef>
                <a:spcPts val="16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4pPr>
            <a:lvl5pPr marL="2286000" marR="0" lvl="4" indent="-336550" algn="l" rtl="0">
              <a:spcBef>
                <a:spcPts val="16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5pPr>
            <a:lvl6pPr marL="2743200" marR="0" lvl="5" indent="-336550" algn="l" rtl="0">
              <a:spcBef>
                <a:spcPts val="16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6pPr>
            <a:lvl7pPr marL="3200400" marR="0" lvl="6" indent="-336550" algn="l" rtl="0">
              <a:spcBef>
                <a:spcPts val="16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7pPr>
            <a:lvl8pPr marL="3657600" marR="0" lvl="7" indent="-336550" algn="l" rtl="0">
              <a:spcBef>
                <a:spcPts val="16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8pPr>
            <a:lvl9pPr marL="4114800" marR="0" lvl="8" indent="-336550" algn="l" rtl="0">
              <a:spcBef>
                <a:spcPts val="1600"/>
              </a:spcBef>
              <a:spcAft>
                <a:spcPts val="160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9pPr>
          </a:lstStyle>
          <a:p>
            <a:endParaRPr/>
          </a:p>
        </p:txBody>
      </p:sp>
      <p:sp>
        <p:nvSpPr>
          <p:cNvPr id="56" name="Google Shape;56;p13"/>
          <p:cNvSpPr txBox="1">
            <a:spLocks noGrp="1"/>
          </p:cNvSpPr>
          <p:nvPr>
            <p:ph type="dt" idx="10"/>
          </p:nvPr>
        </p:nvSpPr>
        <p:spPr>
          <a:xfrm>
            <a:off x="457202" y="4767263"/>
            <a:ext cx="2133600" cy="273900"/>
          </a:xfrm>
          <a:prstGeom prst="rect">
            <a:avLst/>
          </a:prstGeom>
          <a:noFill/>
          <a:ln>
            <a:noFill/>
          </a:ln>
        </p:spPr>
        <p:txBody>
          <a:bodyPr spcFirstLastPara="1" wrap="square" lIns="66000" tIns="66000" rIns="66000" bIns="66000" anchor="ctr" anchorCtr="0">
            <a:noAutofit/>
          </a:bodyPr>
          <a:lstStyle>
            <a:lvl1pPr marR="0" lvl="0" algn="l" rtl="0">
              <a:spcBef>
                <a:spcPts val="0"/>
              </a:spcBef>
              <a:spcAft>
                <a:spcPts val="0"/>
              </a:spcAft>
              <a:buSzPts val="1000"/>
              <a:buNone/>
              <a:defRPr sz="10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9pPr>
          </a:lstStyle>
          <a:p>
            <a:endParaRPr/>
          </a:p>
        </p:txBody>
      </p:sp>
      <p:sp>
        <p:nvSpPr>
          <p:cNvPr id="57" name="Google Shape;57;p13"/>
          <p:cNvSpPr txBox="1">
            <a:spLocks noGrp="1"/>
          </p:cNvSpPr>
          <p:nvPr>
            <p:ph type="ftr" idx="11"/>
          </p:nvPr>
        </p:nvSpPr>
        <p:spPr>
          <a:xfrm>
            <a:off x="3124203" y="4767263"/>
            <a:ext cx="2895600" cy="273900"/>
          </a:xfrm>
          <a:prstGeom prst="rect">
            <a:avLst/>
          </a:prstGeom>
          <a:noFill/>
          <a:ln>
            <a:noFill/>
          </a:ln>
        </p:spPr>
        <p:txBody>
          <a:bodyPr spcFirstLastPara="1" wrap="square" lIns="66000" tIns="66000" rIns="66000" bIns="66000" anchor="ctr" anchorCtr="0">
            <a:noAutofit/>
          </a:bodyPr>
          <a:lstStyle>
            <a:lvl1pPr marR="0" lvl="0" algn="ctr" rtl="0">
              <a:spcBef>
                <a:spcPts val="0"/>
              </a:spcBef>
              <a:spcAft>
                <a:spcPts val="0"/>
              </a:spcAft>
              <a:buSzPts val="1000"/>
              <a:buNone/>
              <a:defRPr sz="10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9pPr>
          </a:lstStyle>
          <a:p>
            <a:endParaRPr/>
          </a:p>
        </p:txBody>
      </p:sp>
      <p:sp>
        <p:nvSpPr>
          <p:cNvPr id="58" name="Google Shape;58;p13"/>
          <p:cNvSpPr txBox="1">
            <a:spLocks noGrp="1"/>
          </p:cNvSpPr>
          <p:nvPr>
            <p:ph type="sldNum" idx="12"/>
          </p:nvPr>
        </p:nvSpPr>
        <p:spPr>
          <a:xfrm>
            <a:off x="6553208" y="4767263"/>
            <a:ext cx="2133600" cy="273900"/>
          </a:xfrm>
          <a:prstGeom prst="rect">
            <a:avLst/>
          </a:prstGeom>
          <a:noFill/>
          <a:ln>
            <a:noFill/>
          </a:ln>
        </p:spPr>
        <p:txBody>
          <a:bodyPr spcFirstLastPara="1" wrap="square" lIns="74250" tIns="37125" rIns="74250" bIns="37125" anchor="ctr" anchorCtr="0">
            <a:noAutofit/>
          </a:bodyPr>
          <a:lstStyle>
            <a:lvl1pPr marL="0" marR="0" lvl="0" indent="0" algn="r" rtl="0">
              <a:spcBef>
                <a:spcPts val="0"/>
              </a:spcBef>
              <a:buNone/>
              <a:defRPr sz="1000" b="0" i="0" u="none" strike="noStrike" cap="none">
                <a:solidFill>
                  <a:srgbClr val="888888"/>
                </a:solidFill>
                <a:latin typeface="Calibri"/>
                <a:ea typeface="Calibri"/>
                <a:cs typeface="Calibri"/>
                <a:sym typeface="Calibri"/>
              </a:defRPr>
            </a:lvl1pPr>
            <a:lvl2pPr marL="0" marR="0" lvl="1" indent="0" algn="r" rtl="0">
              <a:spcBef>
                <a:spcPts val="0"/>
              </a:spcBef>
              <a:buNone/>
              <a:defRPr sz="1000" b="0" i="0" u="none" strike="noStrike" cap="none">
                <a:solidFill>
                  <a:srgbClr val="888888"/>
                </a:solidFill>
                <a:latin typeface="Calibri"/>
                <a:ea typeface="Calibri"/>
                <a:cs typeface="Calibri"/>
                <a:sym typeface="Calibri"/>
              </a:defRPr>
            </a:lvl2pPr>
            <a:lvl3pPr marL="0" marR="0" lvl="2" indent="0" algn="r" rtl="0">
              <a:spcBef>
                <a:spcPts val="0"/>
              </a:spcBef>
              <a:buNone/>
              <a:defRPr sz="1000" b="0" i="0" u="none" strike="noStrike" cap="none">
                <a:solidFill>
                  <a:srgbClr val="888888"/>
                </a:solidFill>
                <a:latin typeface="Calibri"/>
                <a:ea typeface="Calibri"/>
                <a:cs typeface="Calibri"/>
                <a:sym typeface="Calibri"/>
              </a:defRPr>
            </a:lvl3pPr>
            <a:lvl4pPr marL="0" marR="0" lvl="3" indent="0" algn="r" rtl="0">
              <a:spcBef>
                <a:spcPts val="0"/>
              </a:spcBef>
              <a:buNone/>
              <a:defRPr sz="1000" b="0" i="0" u="none" strike="noStrike" cap="none">
                <a:solidFill>
                  <a:srgbClr val="888888"/>
                </a:solidFill>
                <a:latin typeface="Calibri"/>
                <a:ea typeface="Calibri"/>
                <a:cs typeface="Calibri"/>
                <a:sym typeface="Calibri"/>
              </a:defRPr>
            </a:lvl4pPr>
            <a:lvl5pPr marL="0" marR="0" lvl="4" indent="0" algn="r" rtl="0">
              <a:spcBef>
                <a:spcPts val="0"/>
              </a:spcBef>
              <a:buNone/>
              <a:defRPr sz="1000" b="0" i="0" u="none" strike="noStrike" cap="none">
                <a:solidFill>
                  <a:srgbClr val="888888"/>
                </a:solidFill>
                <a:latin typeface="Calibri"/>
                <a:ea typeface="Calibri"/>
                <a:cs typeface="Calibri"/>
                <a:sym typeface="Calibri"/>
              </a:defRPr>
            </a:lvl5pPr>
            <a:lvl6pPr marL="0" marR="0" lvl="5" indent="0" algn="r" rtl="0">
              <a:spcBef>
                <a:spcPts val="0"/>
              </a:spcBef>
              <a:buNone/>
              <a:defRPr sz="1000" b="0" i="0" u="none" strike="noStrike" cap="none">
                <a:solidFill>
                  <a:srgbClr val="888888"/>
                </a:solidFill>
                <a:latin typeface="Calibri"/>
                <a:ea typeface="Calibri"/>
                <a:cs typeface="Calibri"/>
                <a:sym typeface="Calibri"/>
              </a:defRPr>
            </a:lvl6pPr>
            <a:lvl7pPr marL="0" marR="0" lvl="6" indent="0" algn="r" rtl="0">
              <a:spcBef>
                <a:spcPts val="0"/>
              </a:spcBef>
              <a:buNone/>
              <a:defRPr sz="1000" b="0" i="0" u="none" strike="noStrike" cap="none">
                <a:solidFill>
                  <a:srgbClr val="888888"/>
                </a:solidFill>
                <a:latin typeface="Calibri"/>
                <a:ea typeface="Calibri"/>
                <a:cs typeface="Calibri"/>
                <a:sym typeface="Calibri"/>
              </a:defRPr>
            </a:lvl7pPr>
            <a:lvl8pPr marL="0" marR="0" lvl="7" indent="0" algn="r" rtl="0">
              <a:spcBef>
                <a:spcPts val="0"/>
              </a:spcBef>
              <a:buNone/>
              <a:defRPr sz="1000" b="0" i="0" u="none" strike="noStrike" cap="none">
                <a:solidFill>
                  <a:srgbClr val="888888"/>
                </a:solidFill>
                <a:latin typeface="Calibri"/>
                <a:ea typeface="Calibri"/>
                <a:cs typeface="Calibri"/>
                <a:sym typeface="Calibri"/>
              </a:defRPr>
            </a:lvl8pPr>
            <a:lvl9pPr marL="0" marR="0" lvl="8" indent="0" algn="r" rtl="0">
              <a:spcBef>
                <a:spcPts val="0"/>
              </a:spcBef>
              <a:buNone/>
              <a:defRPr sz="10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4"/>
        <p:cNvGrpSpPr/>
        <p:nvPr/>
      </p:nvGrpSpPr>
      <p:grpSpPr>
        <a:xfrm>
          <a:off x="0" y="0"/>
          <a:ext cx="0" cy="0"/>
          <a:chOff x="0" y="0"/>
          <a:chExt cx="0" cy="0"/>
        </a:xfrm>
      </p:grpSpPr>
      <p:cxnSp>
        <p:nvCxnSpPr>
          <p:cNvPr id="65" name="Google Shape;65;p15"/>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66" name="Google Shape;66;p15"/>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400"/>
              <a:buNone/>
              <a:defRPr sz="54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67" name="Google Shape;67;p15"/>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68" name="Google Shape;6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a:p>
        </p:txBody>
      </p:sp>
      <p:sp>
        <p:nvSpPr>
          <p:cNvPr id="71" name="Google Shape;7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4" name="Google Shape;74;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5" name="Google Shape;7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0" name="Google Shape;8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4"/>
        <p:cNvGrpSpPr/>
        <p:nvPr/>
      </p:nvGrpSpPr>
      <p:grpSpPr>
        <a:xfrm>
          <a:off x="0" y="0"/>
          <a:ext cx="0" cy="0"/>
          <a:chOff x="0" y="0"/>
          <a:chExt cx="0" cy="0"/>
        </a:xfrm>
      </p:grpSpPr>
      <p:sp>
        <p:nvSpPr>
          <p:cNvPr id="85" name="Google Shape;85;p20"/>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6" name="Google Shape;86;p20"/>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7" name="Google Shape;8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8"/>
        <p:cNvGrpSpPr/>
        <p:nvPr/>
      </p:nvGrpSpPr>
      <p:grpSpPr>
        <a:xfrm>
          <a:off x="0" y="0"/>
          <a:ext cx="0" cy="0"/>
          <a:chOff x="0" y="0"/>
          <a:chExt cx="0" cy="0"/>
        </a:xfrm>
      </p:grpSpPr>
      <p:sp>
        <p:nvSpPr>
          <p:cNvPr id="89" name="Google Shape;89;p21"/>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90" name="Google Shape;9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sp>
        <p:nvSpPr>
          <p:cNvPr id="92" name="Google Shape;92;p22"/>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 name="Google Shape;93;p22"/>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94" name="Google Shape;94;p22"/>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95" name="Google Shape;95;p22"/>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96" name="Google Shape;96;p2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97" name="Google Shape;97;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
        <p:cNvGrpSpPr/>
        <p:nvPr/>
      </p:nvGrpSpPr>
      <p:grpSpPr>
        <a:xfrm>
          <a:off x="0" y="0"/>
          <a:ext cx="0" cy="0"/>
          <a:chOff x="0" y="0"/>
          <a:chExt cx="0" cy="0"/>
        </a:xfrm>
      </p:grpSpPr>
      <p:sp>
        <p:nvSpPr>
          <p:cNvPr id="99" name="Google Shape;99;p23"/>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100" name="Google Shape;10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1"/>
        <p:cNvGrpSpPr/>
        <p:nvPr/>
      </p:nvGrpSpPr>
      <p:grpSpPr>
        <a:xfrm>
          <a:off x="0" y="0"/>
          <a:ext cx="0" cy="0"/>
          <a:chOff x="0" y="0"/>
          <a:chExt cx="0" cy="0"/>
        </a:xfrm>
      </p:grpSpPr>
      <p:sp>
        <p:nvSpPr>
          <p:cNvPr id="102" name="Google Shape;102;p24"/>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0"/>
              <a:buNone/>
              <a:defRPr sz="11000">
                <a:solidFill>
                  <a:schemeClr val="dk1"/>
                </a:solidFill>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t>xx%</a:t>
            </a:r>
          </a:p>
        </p:txBody>
      </p:sp>
      <p:sp>
        <p:nvSpPr>
          <p:cNvPr id="103" name="Google Shape;103;p2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4" name="Google Shape;10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5"/>
        <p:cNvGrpSpPr/>
        <p:nvPr/>
      </p:nvGrpSpPr>
      <p:grpSpPr>
        <a:xfrm>
          <a:off x="0" y="0"/>
          <a:ext cx="0" cy="0"/>
          <a:chOff x="0" y="0"/>
          <a:chExt cx="0" cy="0"/>
        </a:xfrm>
      </p:grpSpPr>
      <p:sp>
        <p:nvSpPr>
          <p:cNvPr id="106" name="Google Shape;10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2"/>
        <p:cNvGrpSpPr/>
        <p:nvPr/>
      </p:nvGrpSpPr>
      <p:grpSpPr>
        <a:xfrm>
          <a:off x="0" y="0"/>
          <a:ext cx="0" cy="0"/>
          <a:chOff x="0" y="0"/>
          <a:chExt cx="0" cy="0"/>
        </a:xfrm>
      </p:grpSpPr>
      <p:cxnSp>
        <p:nvCxnSpPr>
          <p:cNvPr id="113" name="Google Shape;113;p27"/>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14" name="Google Shape;114;p2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400"/>
              <a:buNone/>
              <a:defRPr sz="54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115" name="Google Shape;115;p27"/>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16" name="Google Shape;116;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17"/>
        <p:cNvGrpSpPr/>
        <p:nvPr/>
      </p:nvGrpSpPr>
      <p:grpSpPr>
        <a:xfrm>
          <a:off x="0" y="0"/>
          <a:ext cx="0" cy="0"/>
          <a:chOff x="0" y="0"/>
          <a:chExt cx="0" cy="0"/>
        </a:xfrm>
      </p:grpSpPr>
      <p:sp>
        <p:nvSpPr>
          <p:cNvPr id="118" name="Google Shape;118;p28"/>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a:p>
        </p:txBody>
      </p:sp>
      <p:sp>
        <p:nvSpPr>
          <p:cNvPr id="119" name="Google Shape;119;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0"/>
        <p:cNvGrpSpPr/>
        <p:nvPr/>
      </p:nvGrpSpPr>
      <p:grpSpPr>
        <a:xfrm>
          <a:off x="0" y="0"/>
          <a:ext cx="0" cy="0"/>
          <a:chOff x="0" y="0"/>
          <a:chExt cx="0" cy="0"/>
        </a:xfrm>
      </p:grpSpPr>
      <p:sp>
        <p:nvSpPr>
          <p:cNvPr id="121" name="Google Shape;12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 name="Google Shape;122;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23" name="Google Shape;123;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4"/>
        <p:cNvGrpSpPr/>
        <p:nvPr/>
      </p:nvGrpSpPr>
      <p:grpSpPr>
        <a:xfrm>
          <a:off x="0" y="0"/>
          <a:ext cx="0" cy="0"/>
          <a:chOff x="0" y="0"/>
          <a:chExt cx="0" cy="0"/>
        </a:xfrm>
      </p:grpSpPr>
      <p:sp>
        <p:nvSpPr>
          <p:cNvPr id="125" name="Google Shape;125;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6" name="Google Shape;126;p3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7" name="Google Shape;127;p3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8" name="Google Shape;128;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9"/>
        <p:cNvGrpSpPr/>
        <p:nvPr/>
      </p:nvGrpSpPr>
      <p:grpSpPr>
        <a:xfrm>
          <a:off x="0" y="0"/>
          <a:ext cx="0" cy="0"/>
          <a:chOff x="0" y="0"/>
          <a:chExt cx="0" cy="0"/>
        </a:xfrm>
      </p:grpSpPr>
      <p:sp>
        <p:nvSpPr>
          <p:cNvPr id="130" name="Google Shape;13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1" name="Google Shape;13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32"/>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4" name="Google Shape;134;p32"/>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35" name="Google Shape;135;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36"/>
        <p:cNvGrpSpPr/>
        <p:nvPr/>
      </p:nvGrpSpPr>
      <p:grpSpPr>
        <a:xfrm>
          <a:off x="0" y="0"/>
          <a:ext cx="0" cy="0"/>
          <a:chOff x="0" y="0"/>
          <a:chExt cx="0" cy="0"/>
        </a:xfrm>
      </p:grpSpPr>
      <p:sp>
        <p:nvSpPr>
          <p:cNvPr id="137" name="Google Shape;137;p33"/>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38" name="Google Shape;13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9"/>
        <p:cNvGrpSpPr/>
        <p:nvPr/>
      </p:nvGrpSpPr>
      <p:grpSpPr>
        <a:xfrm>
          <a:off x="0" y="0"/>
          <a:ext cx="0" cy="0"/>
          <a:chOff x="0" y="0"/>
          <a:chExt cx="0" cy="0"/>
        </a:xfrm>
      </p:grpSpPr>
      <p:sp>
        <p:nvSpPr>
          <p:cNvPr id="140" name="Google Shape;140;p34"/>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 name="Google Shape;141;p3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42" name="Google Shape;142;p34"/>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143" name="Google Shape;143;p34"/>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4" name="Google Shape;144;p3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45" name="Google Shape;14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6"/>
        <p:cNvGrpSpPr/>
        <p:nvPr/>
      </p:nvGrpSpPr>
      <p:grpSpPr>
        <a:xfrm>
          <a:off x="0" y="0"/>
          <a:ext cx="0" cy="0"/>
          <a:chOff x="0" y="0"/>
          <a:chExt cx="0" cy="0"/>
        </a:xfrm>
      </p:grpSpPr>
      <p:sp>
        <p:nvSpPr>
          <p:cNvPr id="147" name="Google Shape;147;p35"/>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148" name="Google Shape;148;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9"/>
        <p:cNvGrpSpPr/>
        <p:nvPr/>
      </p:nvGrpSpPr>
      <p:grpSpPr>
        <a:xfrm>
          <a:off x="0" y="0"/>
          <a:ext cx="0" cy="0"/>
          <a:chOff x="0" y="0"/>
          <a:chExt cx="0" cy="0"/>
        </a:xfrm>
      </p:grpSpPr>
      <p:sp>
        <p:nvSpPr>
          <p:cNvPr id="150" name="Google Shape;150;p36"/>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0"/>
              <a:buNone/>
              <a:defRPr sz="11000">
                <a:solidFill>
                  <a:schemeClr val="dk1"/>
                </a:solidFill>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t>xx%</a:t>
            </a:r>
          </a:p>
        </p:txBody>
      </p:sp>
      <p:sp>
        <p:nvSpPr>
          <p:cNvPr id="151" name="Google Shape;151;p36"/>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52" name="Google Shape;152;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3"/>
        <p:cNvGrpSpPr/>
        <p:nvPr/>
      </p:nvGrpSpPr>
      <p:grpSpPr>
        <a:xfrm>
          <a:off x="0" y="0"/>
          <a:ext cx="0" cy="0"/>
          <a:chOff x="0" y="0"/>
          <a:chExt cx="0" cy="0"/>
        </a:xfrm>
      </p:grpSpPr>
      <p:sp>
        <p:nvSpPr>
          <p:cNvPr id="154" name="Google Shape;154;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55"/>
        <p:cNvGrpSpPr/>
        <p:nvPr/>
      </p:nvGrpSpPr>
      <p:grpSpPr>
        <a:xfrm>
          <a:off x="0" y="0"/>
          <a:ext cx="0" cy="0"/>
          <a:chOff x="0" y="0"/>
          <a:chExt cx="0" cy="0"/>
        </a:xfrm>
      </p:grpSpPr>
      <p:sp>
        <p:nvSpPr>
          <p:cNvPr id="156" name="Google Shape;156;p38"/>
          <p:cNvSpPr txBox="1">
            <a:spLocks noGrp="1"/>
          </p:cNvSpPr>
          <p:nvPr>
            <p:ph type="ftr" idx="11"/>
          </p:nvPr>
        </p:nvSpPr>
        <p:spPr>
          <a:xfrm>
            <a:off x="284207" y="4816023"/>
            <a:ext cx="4897200" cy="213000"/>
          </a:xfrm>
          <a:prstGeom prst="rect">
            <a:avLst/>
          </a:prstGeom>
          <a:noFill/>
          <a:ln>
            <a:noFill/>
          </a:ln>
        </p:spPr>
        <p:txBody>
          <a:bodyPr spcFirstLastPara="1" wrap="square" lIns="74450" tIns="74450" rIns="74450" bIns="74450" anchor="ctr" anchorCtr="0">
            <a:noAutofit/>
          </a:bodyPr>
          <a:lstStyle>
            <a:lvl1pPr marR="0" lvl="0" algn="ctr" rtl="0">
              <a:spcBef>
                <a:spcPts val="0"/>
              </a:spcBef>
              <a:spcAft>
                <a:spcPts val="0"/>
              </a:spcAft>
              <a:buSzPts val="1100"/>
              <a:buNone/>
              <a:defRPr sz="700">
                <a:solidFill>
                  <a:srgbClr val="888888"/>
                </a:solidFill>
                <a:latin typeface="Arial"/>
                <a:ea typeface="Arial"/>
                <a:cs typeface="Arial"/>
                <a:sym typeface="Arial"/>
              </a:defRPr>
            </a:lvl1pPr>
            <a:lvl2pPr marR="0" lvl="1"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57"/>
        <p:cNvGrpSpPr/>
        <p:nvPr/>
      </p:nvGrpSpPr>
      <p:grpSpPr>
        <a:xfrm>
          <a:off x="0" y="0"/>
          <a:ext cx="0" cy="0"/>
          <a:chOff x="0" y="0"/>
          <a:chExt cx="0" cy="0"/>
        </a:xfrm>
      </p:grpSpPr>
      <p:sp>
        <p:nvSpPr>
          <p:cNvPr id="158" name="Google Shape;158;p39"/>
          <p:cNvSpPr txBox="1">
            <a:spLocks noGrp="1"/>
          </p:cNvSpPr>
          <p:nvPr>
            <p:ph type="body" idx="1"/>
          </p:nvPr>
        </p:nvSpPr>
        <p:spPr>
          <a:xfrm>
            <a:off x="468313" y="1491630"/>
            <a:ext cx="8207400" cy="3070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500"/>
              </a:spcBef>
              <a:spcAft>
                <a:spcPts val="0"/>
              </a:spcAft>
              <a:buClr>
                <a:schemeClr val="dk1"/>
              </a:buClr>
              <a:buSzPts val="2600"/>
              <a:buFont typeface="Noto Sans Symbols"/>
              <a:buNone/>
              <a:defRPr sz="2600" b="0" i="0" u="none" strike="noStrike" cap="none">
                <a:solidFill>
                  <a:schemeClr val="dk1"/>
                </a:solidFill>
                <a:latin typeface="Arial"/>
                <a:ea typeface="Arial"/>
                <a:cs typeface="Arial"/>
                <a:sym typeface="Arial"/>
              </a:defRPr>
            </a:lvl1pPr>
            <a:lvl2pPr marL="914400" marR="0" lvl="1" indent="-228600" algn="l" rtl="0">
              <a:spcBef>
                <a:spcPts val="1600"/>
              </a:spcBef>
              <a:spcAft>
                <a:spcPts val="0"/>
              </a:spcAft>
              <a:buClr>
                <a:schemeClr val="dk1"/>
              </a:buClr>
              <a:buSzPts val="2300"/>
              <a:buFont typeface="Noto Sans Symbols"/>
              <a:buNone/>
              <a:defRPr sz="2300" b="0" i="0" u="none" strike="noStrike" cap="none">
                <a:solidFill>
                  <a:schemeClr val="dk1"/>
                </a:solidFill>
                <a:latin typeface="Arial"/>
                <a:ea typeface="Arial"/>
                <a:cs typeface="Arial"/>
                <a:sym typeface="Arial"/>
              </a:defRPr>
            </a:lvl2pPr>
            <a:lvl3pPr marL="1371600" marR="0" lvl="2" indent="-228600" algn="l" rtl="0">
              <a:spcBef>
                <a:spcPts val="1600"/>
              </a:spcBef>
              <a:spcAft>
                <a:spcPts val="0"/>
              </a:spcAft>
              <a:buClr>
                <a:schemeClr val="dk1"/>
              </a:buClr>
              <a:buSzPts val="2000"/>
              <a:buFont typeface="Noto Sans Symbols"/>
              <a:buNone/>
              <a:defRPr sz="2000" b="0" i="0" u="none" strike="noStrike" cap="none">
                <a:solidFill>
                  <a:schemeClr val="dk1"/>
                </a:solidFill>
                <a:latin typeface="Arial"/>
                <a:ea typeface="Arial"/>
                <a:cs typeface="Arial"/>
                <a:sym typeface="Arial"/>
              </a:defRPr>
            </a:lvl3pPr>
            <a:lvl4pPr marL="1828800" marR="0" lvl="3" indent="-228600" algn="l" rtl="0">
              <a:spcBef>
                <a:spcPts val="1600"/>
              </a:spcBef>
              <a:spcAft>
                <a:spcPts val="0"/>
              </a:spcAft>
              <a:buClr>
                <a:schemeClr val="dk1"/>
              </a:buClr>
              <a:buSzPts val="1600"/>
              <a:buFont typeface="Noto Sans Symbols"/>
              <a:buNone/>
              <a:defRPr sz="1600" b="0" i="0" u="none" strike="noStrike" cap="none">
                <a:solidFill>
                  <a:schemeClr val="dk1"/>
                </a:solidFill>
                <a:latin typeface="Arial"/>
                <a:ea typeface="Arial"/>
                <a:cs typeface="Arial"/>
                <a:sym typeface="Arial"/>
              </a:defRPr>
            </a:lvl4pPr>
            <a:lvl5pPr marL="2286000" marR="0" lvl="4" indent="-228600" algn="l" rtl="0">
              <a:spcBef>
                <a:spcPts val="1600"/>
              </a:spcBef>
              <a:spcAft>
                <a:spcPts val="0"/>
              </a:spcAft>
              <a:buClr>
                <a:schemeClr val="dk1"/>
              </a:buClr>
              <a:buSzPts val="1600"/>
              <a:buFont typeface="Noto Sans Symbols"/>
              <a:buNone/>
              <a:defRPr sz="1600" b="0" i="0" u="none" strike="noStrike" cap="none">
                <a:solidFill>
                  <a:schemeClr val="dk1"/>
                </a:solidFill>
                <a:latin typeface="Arial"/>
                <a:ea typeface="Arial"/>
                <a:cs typeface="Arial"/>
                <a:sym typeface="Arial"/>
              </a:defRPr>
            </a:lvl5pPr>
            <a:lvl6pPr marL="2743200" marR="0" lvl="5" indent="-330200" algn="l" rtl="0">
              <a:spcBef>
                <a:spcPts val="16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16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16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1600"/>
              </a:spcBef>
              <a:spcAft>
                <a:spcPts val="160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59" name="Google Shape;159;p39"/>
          <p:cNvSpPr txBox="1">
            <a:spLocks noGrp="1"/>
          </p:cNvSpPr>
          <p:nvPr>
            <p:ph type="ftr" idx="11"/>
          </p:nvPr>
        </p:nvSpPr>
        <p:spPr>
          <a:xfrm>
            <a:off x="3124200" y="4767263"/>
            <a:ext cx="2895600" cy="273900"/>
          </a:xfrm>
          <a:prstGeom prst="rect">
            <a:avLst/>
          </a:prstGeom>
          <a:noFill/>
          <a:ln>
            <a:noFill/>
          </a:ln>
        </p:spPr>
        <p:txBody>
          <a:bodyPr spcFirstLastPara="1" wrap="square" lIns="74450" tIns="74450" rIns="74450" bIns="74450" anchor="ctr" anchorCtr="0">
            <a:noAutofit/>
          </a:bodyPr>
          <a:lstStyle>
            <a:lvl1pPr marR="0" lvl="0" algn="ctr" rtl="0">
              <a:spcBef>
                <a:spcPts val="0"/>
              </a:spcBef>
              <a:spcAft>
                <a:spcPts val="0"/>
              </a:spcAft>
              <a:buSzPts val="1100"/>
              <a:buNone/>
              <a:defRPr sz="1000">
                <a:solidFill>
                  <a:srgbClr val="888888"/>
                </a:solidFill>
                <a:latin typeface="Arial"/>
                <a:ea typeface="Arial"/>
                <a:cs typeface="Arial"/>
                <a:sym typeface="Arial"/>
              </a:defRPr>
            </a:lvl1pPr>
            <a:lvl2pPr marR="0" lvl="1"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9pPr>
          </a:lstStyle>
          <a:p>
            <a:endParaRPr/>
          </a:p>
        </p:txBody>
      </p:sp>
      <p:sp>
        <p:nvSpPr>
          <p:cNvPr id="160" name="Google Shape;160;p39"/>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rtl="0">
              <a:spcBef>
                <a:spcPts val="0"/>
              </a:spcBef>
              <a:spcAft>
                <a:spcPts val="0"/>
              </a:spcAft>
              <a:buSzPts val="3000"/>
              <a:buNone/>
              <a:defRPr sz="1500"/>
            </a:lvl2pPr>
            <a:lvl3pPr lvl="2" rtl="0">
              <a:spcBef>
                <a:spcPts val="0"/>
              </a:spcBef>
              <a:spcAft>
                <a:spcPts val="0"/>
              </a:spcAft>
              <a:buSzPts val="3000"/>
              <a:buNone/>
              <a:defRPr sz="1500"/>
            </a:lvl3pPr>
            <a:lvl4pPr lvl="3" rtl="0">
              <a:spcBef>
                <a:spcPts val="0"/>
              </a:spcBef>
              <a:spcAft>
                <a:spcPts val="0"/>
              </a:spcAft>
              <a:buSzPts val="3000"/>
              <a:buNone/>
              <a:defRPr sz="1500"/>
            </a:lvl4pPr>
            <a:lvl5pPr lvl="4" rtl="0">
              <a:spcBef>
                <a:spcPts val="0"/>
              </a:spcBef>
              <a:spcAft>
                <a:spcPts val="0"/>
              </a:spcAft>
              <a:buSzPts val="3000"/>
              <a:buNone/>
              <a:defRPr sz="1500"/>
            </a:lvl5pPr>
            <a:lvl6pPr lvl="5" rtl="0">
              <a:spcBef>
                <a:spcPts val="0"/>
              </a:spcBef>
              <a:spcAft>
                <a:spcPts val="0"/>
              </a:spcAft>
              <a:buSzPts val="3000"/>
              <a:buNone/>
              <a:defRPr sz="1500"/>
            </a:lvl6pPr>
            <a:lvl7pPr lvl="6" rtl="0">
              <a:spcBef>
                <a:spcPts val="0"/>
              </a:spcBef>
              <a:spcAft>
                <a:spcPts val="0"/>
              </a:spcAft>
              <a:buSzPts val="3000"/>
              <a:buNone/>
              <a:defRPr sz="1500"/>
            </a:lvl7pPr>
            <a:lvl8pPr lvl="7" rtl="0">
              <a:spcBef>
                <a:spcPts val="0"/>
              </a:spcBef>
              <a:spcAft>
                <a:spcPts val="0"/>
              </a:spcAft>
              <a:buSzPts val="3000"/>
              <a:buNone/>
              <a:defRPr sz="1500"/>
            </a:lvl8pPr>
            <a:lvl9pPr lvl="8" rtl="0">
              <a:spcBef>
                <a:spcPts val="0"/>
              </a:spcBef>
              <a:spcAft>
                <a:spcPts val="0"/>
              </a:spcAft>
              <a:buSzPts val="3000"/>
              <a:buNone/>
              <a:defRPr sz="15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161"/>
        <p:cNvGrpSpPr/>
        <p:nvPr/>
      </p:nvGrpSpPr>
      <p:grpSpPr>
        <a:xfrm>
          <a:off x="0" y="0"/>
          <a:ext cx="0" cy="0"/>
          <a:chOff x="0" y="0"/>
          <a:chExt cx="0" cy="0"/>
        </a:xfrm>
      </p:grpSpPr>
      <p:sp>
        <p:nvSpPr>
          <p:cNvPr id="162" name="Google Shape;162;p40"/>
          <p:cNvSpPr txBox="1">
            <a:spLocks noGrp="1"/>
          </p:cNvSpPr>
          <p:nvPr>
            <p:ph type="ftr" idx="11"/>
          </p:nvPr>
        </p:nvSpPr>
        <p:spPr>
          <a:xfrm>
            <a:off x="284207" y="4816023"/>
            <a:ext cx="4897200" cy="213000"/>
          </a:xfrm>
          <a:prstGeom prst="rect">
            <a:avLst/>
          </a:prstGeom>
          <a:noFill/>
          <a:ln>
            <a:noFill/>
          </a:ln>
        </p:spPr>
        <p:txBody>
          <a:bodyPr spcFirstLastPara="1" wrap="square" lIns="74450" tIns="74450" rIns="74450" bIns="74450" anchor="ctr" anchorCtr="0">
            <a:noAutofit/>
          </a:bodyPr>
          <a:lstStyle>
            <a:lvl1pPr marR="0" lvl="0" algn="ctr" rtl="0">
              <a:spcBef>
                <a:spcPts val="0"/>
              </a:spcBef>
              <a:spcAft>
                <a:spcPts val="0"/>
              </a:spcAft>
              <a:buSzPts val="1100"/>
              <a:buNone/>
              <a:defRPr sz="700">
                <a:solidFill>
                  <a:srgbClr val="888888"/>
                </a:solidFill>
                <a:latin typeface="Arial"/>
                <a:ea typeface="Arial"/>
                <a:cs typeface="Arial"/>
                <a:sym typeface="Arial"/>
              </a:defRPr>
            </a:lvl1pPr>
            <a:lvl2pPr marR="0" lvl="1"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3"/>
        <p:cNvGrpSpPr/>
        <p:nvPr/>
      </p:nvGrpSpPr>
      <p:grpSpPr>
        <a:xfrm>
          <a:off x="0" y="0"/>
          <a:ext cx="0" cy="0"/>
          <a:chOff x="0" y="0"/>
          <a:chExt cx="0" cy="0"/>
        </a:xfrm>
      </p:grpSpPr>
      <p:sp>
        <p:nvSpPr>
          <p:cNvPr id="164" name="Google Shape;164;p41"/>
          <p:cNvSpPr txBox="1">
            <a:spLocks noGrp="1"/>
          </p:cNvSpPr>
          <p:nvPr>
            <p:ph type="title"/>
          </p:nvPr>
        </p:nvSpPr>
        <p:spPr>
          <a:xfrm>
            <a:off x="457202" y="205979"/>
            <a:ext cx="8229600" cy="8574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rtl="0">
              <a:spcBef>
                <a:spcPts val="0"/>
              </a:spcBef>
              <a:spcAft>
                <a:spcPts val="0"/>
              </a:spcAft>
              <a:buSzPts val="3000"/>
              <a:buNone/>
              <a:defRPr sz="1300"/>
            </a:lvl2pPr>
            <a:lvl3pPr lvl="2" rtl="0">
              <a:spcBef>
                <a:spcPts val="0"/>
              </a:spcBef>
              <a:spcAft>
                <a:spcPts val="0"/>
              </a:spcAft>
              <a:buSzPts val="3000"/>
              <a:buNone/>
              <a:defRPr sz="1300"/>
            </a:lvl3pPr>
            <a:lvl4pPr lvl="3" rtl="0">
              <a:spcBef>
                <a:spcPts val="0"/>
              </a:spcBef>
              <a:spcAft>
                <a:spcPts val="0"/>
              </a:spcAft>
              <a:buSzPts val="3000"/>
              <a:buNone/>
              <a:defRPr sz="1300"/>
            </a:lvl4pPr>
            <a:lvl5pPr lvl="4" rtl="0">
              <a:spcBef>
                <a:spcPts val="0"/>
              </a:spcBef>
              <a:spcAft>
                <a:spcPts val="0"/>
              </a:spcAft>
              <a:buSzPts val="3000"/>
              <a:buNone/>
              <a:defRPr sz="1300"/>
            </a:lvl5pPr>
            <a:lvl6pPr lvl="5" rtl="0">
              <a:spcBef>
                <a:spcPts val="0"/>
              </a:spcBef>
              <a:spcAft>
                <a:spcPts val="0"/>
              </a:spcAft>
              <a:buSzPts val="3000"/>
              <a:buNone/>
              <a:defRPr sz="1300"/>
            </a:lvl6pPr>
            <a:lvl7pPr lvl="6" rtl="0">
              <a:spcBef>
                <a:spcPts val="0"/>
              </a:spcBef>
              <a:spcAft>
                <a:spcPts val="0"/>
              </a:spcAft>
              <a:buSzPts val="3000"/>
              <a:buNone/>
              <a:defRPr sz="1300"/>
            </a:lvl7pPr>
            <a:lvl8pPr lvl="7" rtl="0">
              <a:spcBef>
                <a:spcPts val="0"/>
              </a:spcBef>
              <a:spcAft>
                <a:spcPts val="0"/>
              </a:spcAft>
              <a:buSzPts val="3000"/>
              <a:buNone/>
              <a:defRPr sz="1300"/>
            </a:lvl8pPr>
            <a:lvl9pPr lvl="8" rtl="0">
              <a:spcBef>
                <a:spcPts val="0"/>
              </a:spcBef>
              <a:spcAft>
                <a:spcPts val="0"/>
              </a:spcAft>
              <a:buSzPts val="3000"/>
              <a:buNone/>
              <a:defRPr sz="1300"/>
            </a:lvl9pPr>
          </a:lstStyle>
          <a:p>
            <a:endParaRPr/>
          </a:p>
        </p:txBody>
      </p:sp>
      <p:sp>
        <p:nvSpPr>
          <p:cNvPr id="165" name="Google Shape;165;p41"/>
          <p:cNvSpPr txBox="1">
            <a:spLocks noGrp="1"/>
          </p:cNvSpPr>
          <p:nvPr>
            <p:ph type="body" idx="1"/>
          </p:nvPr>
        </p:nvSpPr>
        <p:spPr>
          <a:xfrm>
            <a:off x="457202" y="1200151"/>
            <a:ext cx="8229600" cy="3394500"/>
          </a:xfrm>
          <a:prstGeom prst="rect">
            <a:avLst/>
          </a:prstGeom>
          <a:noFill/>
          <a:ln>
            <a:noFill/>
          </a:ln>
        </p:spPr>
        <p:txBody>
          <a:bodyPr spcFirstLastPara="1" wrap="square" lIns="91425" tIns="91425" rIns="91425" bIns="91425" anchor="t" anchorCtr="0">
            <a:noAutofit/>
          </a:bodyPr>
          <a:lstStyle>
            <a:lvl1pPr marL="457200" marR="0" lvl="0" indent="-393700" algn="l" rtl="0">
              <a:spcBef>
                <a:spcPts val="500"/>
              </a:spcBef>
              <a:spcAft>
                <a:spcPts val="0"/>
              </a:spcAft>
              <a:buClr>
                <a:schemeClr val="dk1"/>
              </a:buClr>
              <a:buSzPts val="2600"/>
              <a:buFont typeface="Arial"/>
              <a:buChar char="•"/>
              <a:defRPr sz="2600" b="0" i="0" u="none" strike="noStrike" cap="none">
                <a:solidFill>
                  <a:schemeClr val="dk1"/>
                </a:solidFill>
                <a:latin typeface="Calibri"/>
                <a:ea typeface="Calibri"/>
                <a:cs typeface="Calibri"/>
                <a:sym typeface="Calibri"/>
              </a:defRPr>
            </a:lvl1pPr>
            <a:lvl2pPr marL="914400" marR="0" lvl="1" indent="-374650" algn="l" rtl="0">
              <a:spcBef>
                <a:spcPts val="16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2pPr>
            <a:lvl3pPr marL="1371600" marR="0" lvl="2" indent="-349250" algn="l" rtl="0">
              <a:spcBef>
                <a:spcPts val="16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3pPr>
            <a:lvl4pPr marL="1828800" marR="0" lvl="3" indent="-336550" algn="l" rtl="0">
              <a:spcBef>
                <a:spcPts val="16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4pPr>
            <a:lvl5pPr marL="2286000" marR="0" lvl="4" indent="-336550" algn="l" rtl="0">
              <a:spcBef>
                <a:spcPts val="16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5pPr>
            <a:lvl6pPr marL="2743200" marR="0" lvl="5" indent="-336550" algn="l" rtl="0">
              <a:spcBef>
                <a:spcPts val="16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6pPr>
            <a:lvl7pPr marL="3200400" marR="0" lvl="6" indent="-336550" algn="l" rtl="0">
              <a:spcBef>
                <a:spcPts val="16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7pPr>
            <a:lvl8pPr marL="3657600" marR="0" lvl="7" indent="-336550" algn="l" rtl="0">
              <a:spcBef>
                <a:spcPts val="1600"/>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8pPr>
            <a:lvl9pPr marL="4114800" marR="0" lvl="8" indent="-336550" algn="l" rtl="0">
              <a:spcBef>
                <a:spcPts val="1600"/>
              </a:spcBef>
              <a:spcAft>
                <a:spcPts val="160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9pPr>
          </a:lstStyle>
          <a:p>
            <a:endParaRPr/>
          </a:p>
        </p:txBody>
      </p:sp>
      <p:sp>
        <p:nvSpPr>
          <p:cNvPr id="166" name="Google Shape;166;p41"/>
          <p:cNvSpPr txBox="1">
            <a:spLocks noGrp="1"/>
          </p:cNvSpPr>
          <p:nvPr>
            <p:ph type="dt" idx="10"/>
          </p:nvPr>
        </p:nvSpPr>
        <p:spPr>
          <a:xfrm>
            <a:off x="457202" y="4767263"/>
            <a:ext cx="2133600" cy="273900"/>
          </a:xfrm>
          <a:prstGeom prst="rect">
            <a:avLst/>
          </a:prstGeom>
          <a:noFill/>
          <a:ln>
            <a:noFill/>
          </a:ln>
        </p:spPr>
        <p:txBody>
          <a:bodyPr spcFirstLastPara="1" wrap="square" lIns="66000" tIns="66000" rIns="66000" bIns="66000" anchor="ctr" anchorCtr="0">
            <a:noAutofit/>
          </a:bodyPr>
          <a:lstStyle>
            <a:lvl1pPr marR="0" lvl="0" algn="l" rtl="0">
              <a:spcBef>
                <a:spcPts val="0"/>
              </a:spcBef>
              <a:spcAft>
                <a:spcPts val="0"/>
              </a:spcAft>
              <a:buSzPts val="1000"/>
              <a:buNone/>
              <a:defRPr sz="10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9pPr>
          </a:lstStyle>
          <a:p>
            <a:endParaRPr/>
          </a:p>
        </p:txBody>
      </p:sp>
      <p:sp>
        <p:nvSpPr>
          <p:cNvPr id="167" name="Google Shape;167;p41"/>
          <p:cNvSpPr txBox="1">
            <a:spLocks noGrp="1"/>
          </p:cNvSpPr>
          <p:nvPr>
            <p:ph type="ftr" idx="11"/>
          </p:nvPr>
        </p:nvSpPr>
        <p:spPr>
          <a:xfrm>
            <a:off x="3124203" y="4767263"/>
            <a:ext cx="2895600" cy="273900"/>
          </a:xfrm>
          <a:prstGeom prst="rect">
            <a:avLst/>
          </a:prstGeom>
          <a:noFill/>
          <a:ln>
            <a:noFill/>
          </a:ln>
        </p:spPr>
        <p:txBody>
          <a:bodyPr spcFirstLastPara="1" wrap="square" lIns="66000" tIns="66000" rIns="66000" bIns="66000" anchor="ctr" anchorCtr="0">
            <a:noAutofit/>
          </a:bodyPr>
          <a:lstStyle>
            <a:lvl1pPr marR="0" lvl="0" algn="ctr" rtl="0">
              <a:spcBef>
                <a:spcPts val="0"/>
              </a:spcBef>
              <a:spcAft>
                <a:spcPts val="0"/>
              </a:spcAft>
              <a:buSzPts val="1000"/>
              <a:buNone/>
              <a:defRPr sz="10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9pPr>
          </a:lstStyle>
          <a:p>
            <a:endParaRPr/>
          </a:p>
        </p:txBody>
      </p:sp>
      <p:sp>
        <p:nvSpPr>
          <p:cNvPr id="168" name="Google Shape;168;p41"/>
          <p:cNvSpPr txBox="1">
            <a:spLocks noGrp="1"/>
          </p:cNvSpPr>
          <p:nvPr>
            <p:ph type="sldNum" idx="12"/>
          </p:nvPr>
        </p:nvSpPr>
        <p:spPr>
          <a:xfrm>
            <a:off x="6553208" y="4767263"/>
            <a:ext cx="2133600" cy="273900"/>
          </a:xfrm>
          <a:prstGeom prst="rect">
            <a:avLst/>
          </a:prstGeom>
          <a:noFill/>
          <a:ln>
            <a:noFill/>
          </a:ln>
        </p:spPr>
        <p:txBody>
          <a:bodyPr spcFirstLastPara="1" wrap="square" lIns="74250" tIns="37125" rIns="74250" bIns="37125" anchor="ctr" anchorCtr="0">
            <a:noAutofit/>
          </a:bodyPr>
          <a:lstStyle>
            <a:lvl1pPr marL="0" marR="0" lvl="0" indent="0" algn="r" rtl="0">
              <a:spcBef>
                <a:spcPts val="0"/>
              </a:spcBef>
              <a:buNone/>
              <a:defRPr sz="1000" b="0" i="0" u="none" strike="noStrike" cap="none">
                <a:solidFill>
                  <a:srgbClr val="888888"/>
                </a:solidFill>
                <a:latin typeface="Calibri"/>
                <a:ea typeface="Calibri"/>
                <a:cs typeface="Calibri"/>
                <a:sym typeface="Calibri"/>
              </a:defRPr>
            </a:lvl1pPr>
            <a:lvl2pPr marL="0" marR="0" lvl="1" indent="0" algn="r" rtl="0">
              <a:spcBef>
                <a:spcPts val="0"/>
              </a:spcBef>
              <a:buNone/>
              <a:defRPr sz="1000" b="0" i="0" u="none" strike="noStrike" cap="none">
                <a:solidFill>
                  <a:srgbClr val="888888"/>
                </a:solidFill>
                <a:latin typeface="Calibri"/>
                <a:ea typeface="Calibri"/>
                <a:cs typeface="Calibri"/>
                <a:sym typeface="Calibri"/>
              </a:defRPr>
            </a:lvl2pPr>
            <a:lvl3pPr marL="0" marR="0" lvl="2" indent="0" algn="r" rtl="0">
              <a:spcBef>
                <a:spcPts val="0"/>
              </a:spcBef>
              <a:buNone/>
              <a:defRPr sz="1000" b="0" i="0" u="none" strike="noStrike" cap="none">
                <a:solidFill>
                  <a:srgbClr val="888888"/>
                </a:solidFill>
                <a:latin typeface="Calibri"/>
                <a:ea typeface="Calibri"/>
                <a:cs typeface="Calibri"/>
                <a:sym typeface="Calibri"/>
              </a:defRPr>
            </a:lvl3pPr>
            <a:lvl4pPr marL="0" marR="0" lvl="3" indent="0" algn="r" rtl="0">
              <a:spcBef>
                <a:spcPts val="0"/>
              </a:spcBef>
              <a:buNone/>
              <a:defRPr sz="1000" b="0" i="0" u="none" strike="noStrike" cap="none">
                <a:solidFill>
                  <a:srgbClr val="888888"/>
                </a:solidFill>
                <a:latin typeface="Calibri"/>
                <a:ea typeface="Calibri"/>
                <a:cs typeface="Calibri"/>
                <a:sym typeface="Calibri"/>
              </a:defRPr>
            </a:lvl4pPr>
            <a:lvl5pPr marL="0" marR="0" lvl="4" indent="0" algn="r" rtl="0">
              <a:spcBef>
                <a:spcPts val="0"/>
              </a:spcBef>
              <a:buNone/>
              <a:defRPr sz="1000" b="0" i="0" u="none" strike="noStrike" cap="none">
                <a:solidFill>
                  <a:srgbClr val="888888"/>
                </a:solidFill>
                <a:latin typeface="Calibri"/>
                <a:ea typeface="Calibri"/>
                <a:cs typeface="Calibri"/>
                <a:sym typeface="Calibri"/>
              </a:defRPr>
            </a:lvl5pPr>
            <a:lvl6pPr marL="0" marR="0" lvl="5" indent="0" algn="r" rtl="0">
              <a:spcBef>
                <a:spcPts val="0"/>
              </a:spcBef>
              <a:buNone/>
              <a:defRPr sz="1000" b="0" i="0" u="none" strike="noStrike" cap="none">
                <a:solidFill>
                  <a:srgbClr val="888888"/>
                </a:solidFill>
                <a:latin typeface="Calibri"/>
                <a:ea typeface="Calibri"/>
                <a:cs typeface="Calibri"/>
                <a:sym typeface="Calibri"/>
              </a:defRPr>
            </a:lvl6pPr>
            <a:lvl7pPr marL="0" marR="0" lvl="6" indent="0" algn="r" rtl="0">
              <a:spcBef>
                <a:spcPts val="0"/>
              </a:spcBef>
              <a:buNone/>
              <a:defRPr sz="1000" b="0" i="0" u="none" strike="noStrike" cap="none">
                <a:solidFill>
                  <a:srgbClr val="888888"/>
                </a:solidFill>
                <a:latin typeface="Calibri"/>
                <a:ea typeface="Calibri"/>
                <a:cs typeface="Calibri"/>
                <a:sym typeface="Calibri"/>
              </a:defRPr>
            </a:lvl7pPr>
            <a:lvl8pPr marL="0" marR="0" lvl="7" indent="0" algn="r" rtl="0">
              <a:spcBef>
                <a:spcPts val="0"/>
              </a:spcBef>
              <a:buNone/>
              <a:defRPr sz="1000" b="0" i="0" u="none" strike="noStrike" cap="none">
                <a:solidFill>
                  <a:srgbClr val="888888"/>
                </a:solidFill>
                <a:latin typeface="Calibri"/>
                <a:ea typeface="Calibri"/>
                <a:cs typeface="Calibri"/>
                <a:sym typeface="Calibri"/>
              </a:defRPr>
            </a:lvl8pPr>
            <a:lvl9pPr marL="0" marR="0" lvl="8" indent="0" algn="r" rtl="0">
              <a:spcBef>
                <a:spcPts val="0"/>
              </a:spcBef>
              <a:buNone/>
              <a:defRPr sz="10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69"/>
        <p:cNvGrpSpPr/>
        <p:nvPr/>
      </p:nvGrpSpPr>
      <p:grpSpPr>
        <a:xfrm>
          <a:off x="0" y="0"/>
          <a:ext cx="0" cy="0"/>
          <a:chOff x="0" y="0"/>
          <a:chExt cx="0" cy="0"/>
        </a:xfrm>
      </p:grpSpPr>
      <p:sp>
        <p:nvSpPr>
          <p:cNvPr id="170" name="Google Shape;170;p42"/>
          <p:cNvSpPr txBox="1">
            <a:spLocks noGrp="1"/>
          </p:cNvSpPr>
          <p:nvPr>
            <p:ph type="ftr" idx="11"/>
          </p:nvPr>
        </p:nvSpPr>
        <p:spPr>
          <a:xfrm>
            <a:off x="284208" y="4816023"/>
            <a:ext cx="4897500" cy="213300"/>
          </a:xfrm>
          <a:prstGeom prst="rect">
            <a:avLst/>
          </a:prstGeom>
          <a:noFill/>
          <a:ln>
            <a:noFill/>
          </a:ln>
        </p:spPr>
        <p:txBody>
          <a:bodyPr spcFirstLastPara="1" wrap="square" lIns="66000" tIns="66000" rIns="66000" bIns="66000" anchor="ctr" anchorCtr="0">
            <a:noAutofit/>
          </a:bodyPr>
          <a:lstStyle>
            <a:lvl1pPr marR="0" lvl="0" algn="ctr" rtl="0">
              <a:spcBef>
                <a:spcPts val="0"/>
              </a:spcBef>
              <a:spcAft>
                <a:spcPts val="0"/>
              </a:spcAft>
              <a:buSzPts val="1000"/>
              <a:buNone/>
              <a:defRPr sz="800" b="0" i="0" u="none" strike="noStrike" cap="none">
                <a:solidFill>
                  <a:srgbClr val="888888"/>
                </a:solidFill>
                <a:latin typeface="Arial"/>
                <a:ea typeface="Arial"/>
                <a:cs typeface="Arial"/>
                <a:sym typeface="Arial"/>
              </a:defRPr>
            </a:lvl1pPr>
            <a:lvl2pPr marR="0" lvl="1"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000"/>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3.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t>‹#›</a:t>
            </a:fld>
            <a:endParaRPr/>
          </a:p>
        </p:txBody>
      </p:sp>
      <p:sp>
        <p:nvSpPr>
          <p:cNvPr id="9" name="Google Shape;9;p1"/>
          <p:cNvSpPr txBox="1"/>
          <p:nvPr/>
        </p:nvSpPr>
        <p:spPr>
          <a:xfrm>
            <a:off x="6129600" y="4858225"/>
            <a:ext cx="32175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accent3"/>
                </a:solidFill>
                <a:latin typeface="Proxima Nova"/>
                <a:ea typeface="Proxima Nova"/>
                <a:cs typeface="Proxima Nova"/>
                <a:sym typeface="Proxima Nova"/>
              </a:rPr>
              <a:t>© https://www.geographyteacher.co.uk 2019 - 2020</a:t>
            </a:r>
            <a:endParaRPr sz="1000">
              <a:solidFill>
                <a:schemeClr val="accent3"/>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rgbClr val="FFFFFF"/>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61" name="Google Shape;61;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62" name="Google Shape;62;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Proxima Nova"/>
                <a:ea typeface="Proxima Nova"/>
                <a:cs typeface="Proxima Nova"/>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t>‹#›</a:t>
            </a:fld>
            <a:endParaRPr/>
          </a:p>
        </p:txBody>
      </p:sp>
      <p:sp>
        <p:nvSpPr>
          <p:cNvPr id="63" name="Google Shape;63;p14"/>
          <p:cNvSpPr txBox="1"/>
          <p:nvPr/>
        </p:nvSpPr>
        <p:spPr>
          <a:xfrm>
            <a:off x="6129600" y="4858225"/>
            <a:ext cx="32175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FF5722"/>
                </a:solidFill>
                <a:latin typeface="Proxima Nova"/>
                <a:ea typeface="Proxima Nova"/>
                <a:cs typeface="Proxima Nova"/>
                <a:sym typeface="Proxima Nova"/>
              </a:rPr>
              <a:t>© https://www.geographyteacher.co.uk 2019 - 2020</a:t>
            </a:r>
            <a:endParaRPr sz="1000">
              <a:solidFill>
                <a:srgbClr val="FF5722"/>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gameday">
    <p:bg>
      <p:bgPr>
        <a:solidFill>
          <a:srgbClr val="FFFFFF"/>
        </a:solidFill>
        <a:effectLst/>
      </p:bgPr>
    </p:bg>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109" name="Google Shape;109;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110" name="Google Shape;110;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Proxima Nova"/>
                <a:ea typeface="Proxima Nova"/>
                <a:cs typeface="Proxima Nova"/>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t>‹#›</a:t>
            </a:fld>
            <a:endParaRPr/>
          </a:p>
        </p:txBody>
      </p:sp>
      <p:sp>
        <p:nvSpPr>
          <p:cNvPr id="111" name="Google Shape;111;p26"/>
          <p:cNvSpPr txBox="1"/>
          <p:nvPr/>
        </p:nvSpPr>
        <p:spPr>
          <a:xfrm>
            <a:off x="6129600" y="4858225"/>
            <a:ext cx="32175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FF00FF"/>
                </a:solidFill>
                <a:latin typeface="Proxima Nova"/>
                <a:ea typeface="Proxima Nova"/>
                <a:cs typeface="Proxima Nova"/>
                <a:sym typeface="Proxima Nova"/>
              </a:rPr>
              <a:t>© https://www.geographyteacher.co.uk 2019 - 2020</a:t>
            </a:r>
            <a:endParaRPr sz="1000">
              <a:solidFill>
                <a:srgbClr val="FF00FF"/>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14.jpg"/><Relationship Id="rId4" Type="http://schemas.openxmlformats.org/officeDocument/2006/relationships/image" Target="../media/image13.jp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6.jpg"/></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19.jpg"/><Relationship Id="rId4" Type="http://schemas.openxmlformats.org/officeDocument/2006/relationships/image" Target="../media/image18.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14.jp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16.jpg"/></Relationships>
</file>

<file path=ppt/slides/_rels/slide5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1.xml"/><Relationship Id="rId1" Type="http://schemas.openxmlformats.org/officeDocument/2006/relationships/slideLayout" Target="../slideLayouts/slideLayout5.xml"/><Relationship Id="rId5" Type="http://schemas.openxmlformats.org/officeDocument/2006/relationships/image" Target="../media/image19.jpg"/><Relationship Id="rId4" Type="http://schemas.openxmlformats.org/officeDocument/2006/relationships/image" Target="../media/image18.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43"/>
          <p:cNvPicPr preferRelativeResize="0"/>
          <p:nvPr/>
        </p:nvPicPr>
        <p:blipFill>
          <a:blip r:embed="rId3">
            <a:alphaModFix/>
          </a:blip>
          <a:stretch>
            <a:fillRect/>
          </a:stretch>
        </p:blipFill>
        <p:spPr>
          <a:xfrm>
            <a:off x="1428737" y="0"/>
            <a:ext cx="7715268" cy="5143500"/>
          </a:xfrm>
          <a:prstGeom prst="rect">
            <a:avLst/>
          </a:prstGeom>
          <a:noFill/>
          <a:ln>
            <a:noFill/>
          </a:ln>
        </p:spPr>
      </p:pic>
      <p:sp>
        <p:nvSpPr>
          <p:cNvPr id="176" name="Google Shape;176;p43"/>
          <p:cNvSpPr txBox="1"/>
          <p:nvPr/>
        </p:nvSpPr>
        <p:spPr>
          <a:xfrm>
            <a:off x="0" y="1805900"/>
            <a:ext cx="3213300" cy="3337500"/>
          </a:xfrm>
          <a:prstGeom prst="rect">
            <a:avLst/>
          </a:prstGeom>
          <a:solidFill>
            <a:schemeClr val="accent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rgbClr val="FFFFFF"/>
                </a:solidFill>
                <a:latin typeface="Alfa Slab One"/>
                <a:ea typeface="Alfa Slab One"/>
                <a:cs typeface="Alfa Slab One"/>
                <a:sym typeface="Alfa Slab One"/>
              </a:rPr>
              <a:t>Natural Hazards</a:t>
            </a:r>
            <a:endParaRPr sz="3800">
              <a:solidFill>
                <a:srgbClr val="FFFFFF"/>
              </a:solidFill>
              <a:latin typeface="Alfa Slab One"/>
              <a:ea typeface="Alfa Slab One"/>
              <a:cs typeface="Alfa Slab One"/>
              <a:sym typeface="Alfa Slab One"/>
            </a:endParaRPr>
          </a:p>
          <a:p>
            <a:pPr marL="0" lvl="0" indent="0" algn="l" rtl="0">
              <a:spcBef>
                <a:spcPts val="0"/>
              </a:spcBef>
              <a:spcAft>
                <a:spcPts val="0"/>
              </a:spcAft>
              <a:buNone/>
            </a:pPr>
            <a:r>
              <a:rPr lang="en-GB" sz="2400">
                <a:solidFill>
                  <a:srgbClr val="FFFFFF"/>
                </a:solidFill>
                <a:latin typeface="Proxima Nova"/>
                <a:ea typeface="Proxima Nova"/>
                <a:cs typeface="Proxima Nova"/>
                <a:sym typeface="Proxima Nova"/>
              </a:rPr>
              <a:t>Introduction to Natural Hazards</a:t>
            </a:r>
            <a:endParaRPr sz="24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2400">
              <a:solidFill>
                <a:srgbClr val="FFFFFF"/>
              </a:solidFill>
              <a:latin typeface="Proxima Nova"/>
              <a:ea typeface="Proxima Nova"/>
              <a:cs typeface="Proxima Nova"/>
              <a:sym typeface="Proxima Nova"/>
            </a:endParaRPr>
          </a:p>
          <a:p>
            <a:pPr marL="457200" lvl="0" indent="-355600" algn="l" rtl="0">
              <a:spcBef>
                <a:spcPts val="0"/>
              </a:spcBef>
              <a:spcAft>
                <a:spcPts val="0"/>
              </a:spcAft>
              <a:buClr>
                <a:schemeClr val="lt1"/>
              </a:buClr>
              <a:buSzPts val="2000"/>
              <a:buFont typeface="Proxima Nova"/>
              <a:buChar char="●"/>
            </a:pPr>
            <a:r>
              <a:rPr lang="en-GB" sz="2000" b="1">
                <a:solidFill>
                  <a:schemeClr val="lt1"/>
                </a:solidFill>
                <a:latin typeface="Proxima Nova"/>
                <a:ea typeface="Proxima Nova"/>
                <a:cs typeface="Proxima Nova"/>
                <a:sym typeface="Proxima Nova"/>
              </a:rPr>
              <a:t>Classroom &amp; Distance Learning</a:t>
            </a:r>
            <a:endParaRPr sz="2000" b="1">
              <a:solidFill>
                <a:schemeClr val="lt1"/>
              </a:solidFill>
              <a:latin typeface="Proxima Nova"/>
              <a:ea typeface="Proxima Nova"/>
              <a:cs typeface="Proxima Nova"/>
              <a:sym typeface="Proxima Nova"/>
            </a:endParaRPr>
          </a:p>
          <a:p>
            <a:pPr marL="457200" lvl="0" indent="-355600" algn="l" rtl="0">
              <a:spcBef>
                <a:spcPts val="0"/>
              </a:spcBef>
              <a:spcAft>
                <a:spcPts val="0"/>
              </a:spcAft>
              <a:buClr>
                <a:schemeClr val="lt1"/>
              </a:buClr>
              <a:buSzPts val="2000"/>
              <a:buFont typeface="Proxima Nova"/>
              <a:buChar char="●"/>
            </a:pPr>
            <a:r>
              <a:rPr lang="en-GB" sz="2000" b="1">
                <a:solidFill>
                  <a:schemeClr val="lt1"/>
                </a:solidFill>
                <a:latin typeface="Proxima Nova"/>
                <a:ea typeface="Proxima Nova"/>
                <a:cs typeface="Proxima Nova"/>
                <a:sym typeface="Proxima Nova"/>
              </a:rPr>
              <a:t>Google Classroom</a:t>
            </a:r>
            <a:endParaRPr sz="3800">
              <a:latin typeface="Alfa Slab One"/>
              <a:ea typeface="Alfa Slab One"/>
              <a:cs typeface="Alfa Slab One"/>
              <a:sym typeface="Alfa Slab One"/>
            </a:endParaRPr>
          </a:p>
          <a:p>
            <a:pPr marL="0" lvl="0" indent="0" algn="l" rtl="0">
              <a:spcBef>
                <a:spcPts val="0"/>
              </a:spcBef>
              <a:spcAft>
                <a:spcPts val="0"/>
              </a:spcAft>
              <a:buNone/>
            </a:pPr>
            <a:endParaRPr>
              <a:latin typeface="Proxima Nova"/>
              <a:ea typeface="Proxima Nova"/>
              <a:cs typeface="Proxima Nova"/>
              <a:sym typeface="Proxima Nova"/>
            </a:endParaRPr>
          </a:p>
        </p:txBody>
      </p:sp>
      <p:pic>
        <p:nvPicPr>
          <p:cNvPr id="177" name="Google Shape;177;p43"/>
          <p:cNvPicPr preferRelativeResize="0"/>
          <p:nvPr/>
        </p:nvPicPr>
        <p:blipFill>
          <a:blip r:embed="rId4">
            <a:alphaModFix/>
          </a:blip>
          <a:stretch>
            <a:fillRect/>
          </a:stretch>
        </p:blipFill>
        <p:spPr>
          <a:xfrm>
            <a:off x="0" y="-4"/>
            <a:ext cx="3213300" cy="1805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t>You often see natural hazards on the news!</a:t>
            </a:r>
            <a:endParaRPr sz="2800"/>
          </a:p>
        </p:txBody>
      </p:sp>
      <p:sp>
        <p:nvSpPr>
          <p:cNvPr id="229" name="Google Shape;229;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AutoNum type="arabicPeriod" startAt="4"/>
            </a:pPr>
            <a:r>
              <a:rPr lang="en-GB">
                <a:solidFill>
                  <a:srgbClr val="000000"/>
                </a:solidFill>
              </a:rPr>
              <a:t>Some natural hazards, such as </a:t>
            </a:r>
            <a:r>
              <a:rPr lang="en-GB" b="1">
                <a:solidFill>
                  <a:srgbClr val="000000"/>
                </a:solidFill>
              </a:rPr>
              <a:t>flooding</a:t>
            </a:r>
            <a:r>
              <a:rPr lang="en-GB">
                <a:solidFill>
                  <a:srgbClr val="000000"/>
                </a:solidFill>
              </a:rPr>
              <a:t>, can occur anywhere in the world. Other natural hazards however, such as </a:t>
            </a:r>
            <a:r>
              <a:rPr lang="en-GB" b="1">
                <a:solidFill>
                  <a:srgbClr val="000000"/>
                </a:solidFill>
              </a:rPr>
              <a:t>tornadoes</a:t>
            </a:r>
            <a:r>
              <a:rPr lang="en-GB">
                <a:solidFill>
                  <a:srgbClr val="000000"/>
                </a:solidFill>
              </a:rPr>
              <a:t>, can only happen in specific parts of the world. There are also some hazards that require climatic or tectonic conditions to occur, for example </a:t>
            </a:r>
            <a:r>
              <a:rPr lang="en-GB" b="1">
                <a:solidFill>
                  <a:srgbClr val="000000"/>
                </a:solidFill>
              </a:rPr>
              <a:t>tropical storms</a:t>
            </a:r>
            <a:r>
              <a:rPr lang="en-GB">
                <a:solidFill>
                  <a:srgbClr val="000000"/>
                </a:solidFill>
              </a:rPr>
              <a:t> or </a:t>
            </a:r>
            <a:r>
              <a:rPr lang="en-GB" b="1">
                <a:solidFill>
                  <a:srgbClr val="000000"/>
                </a:solidFill>
              </a:rPr>
              <a:t>volcanic eruptions</a:t>
            </a:r>
            <a:endParaRPr b="1">
              <a:solidFill>
                <a:srgbClr val="000000"/>
              </a:solidFill>
            </a:endParaRPr>
          </a:p>
          <a:p>
            <a:pPr marL="457200" lvl="0" indent="-342900" algn="l" rtl="0">
              <a:lnSpc>
                <a:spcPct val="100000"/>
              </a:lnSpc>
              <a:spcBef>
                <a:spcPts val="1000"/>
              </a:spcBef>
              <a:spcAft>
                <a:spcPts val="0"/>
              </a:spcAft>
              <a:buClr>
                <a:srgbClr val="000000"/>
              </a:buClr>
              <a:buSzPts val="1800"/>
              <a:buAutoNum type="arabicPeriod" startAt="4"/>
            </a:pPr>
            <a:r>
              <a:rPr lang="en-GB" b="1">
                <a:solidFill>
                  <a:srgbClr val="000000"/>
                </a:solidFill>
              </a:rPr>
              <a:t>Human activities</a:t>
            </a:r>
            <a:r>
              <a:rPr lang="en-GB">
                <a:solidFill>
                  <a:srgbClr val="000000"/>
                </a:solidFill>
              </a:rPr>
              <a:t> can influence how often particular natural hazards happen and how severe they are. By understanding when, where, why and how natural hazards occur can help all of us to understand how to minimise the impact they have on our lives</a:t>
            </a:r>
            <a:endParaRPr>
              <a:solidFill>
                <a:srgbClr val="000000"/>
              </a:solidFill>
            </a:endParaRPr>
          </a:p>
          <a:p>
            <a:pPr marL="0" lvl="0" indent="0" algn="l" rtl="0">
              <a:lnSpc>
                <a:spcPct val="100000"/>
              </a:lnSpc>
              <a:spcBef>
                <a:spcPts val="1000"/>
              </a:spcBef>
              <a:spcAft>
                <a:spcPts val="0"/>
              </a:spcAft>
              <a:buNone/>
            </a:pPr>
            <a:endParaRPr>
              <a:solidFill>
                <a:srgbClr val="000000"/>
              </a:solidFill>
            </a:endParaRPr>
          </a:p>
          <a:p>
            <a:pPr marL="457200" lvl="0" indent="0" algn="l" rtl="0">
              <a:spcBef>
                <a:spcPts val="1600"/>
              </a:spcBef>
              <a:spcAft>
                <a:spcPts val="1600"/>
              </a:spcAft>
              <a:buNone/>
            </a:pP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33"/>
        <p:cNvGrpSpPr/>
        <p:nvPr/>
      </p:nvGrpSpPr>
      <p:grpSpPr>
        <a:xfrm>
          <a:off x="0" y="0"/>
          <a:ext cx="0" cy="0"/>
          <a:chOff x="0" y="0"/>
          <a:chExt cx="0" cy="0"/>
        </a:xfrm>
      </p:grpSpPr>
      <p:sp>
        <p:nvSpPr>
          <p:cNvPr id="234" name="Google Shape;234;p53"/>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There are </a:t>
            </a:r>
            <a:r>
              <a:rPr lang="en-GB" u="sng"/>
              <a:t>Two Main Types</a:t>
            </a:r>
            <a:r>
              <a:rPr lang="en-GB"/>
              <a:t> of Natural Hazard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a:t>Most Natural Hazards can be divided into two main categories</a:t>
            </a:r>
            <a:endParaRPr sz="1900"/>
          </a:p>
        </p:txBody>
      </p:sp>
      <p:sp>
        <p:nvSpPr>
          <p:cNvPr id="240" name="Google Shape;240;p54"/>
          <p:cNvSpPr txBox="1">
            <a:spLocks noGrp="1"/>
          </p:cNvSpPr>
          <p:nvPr>
            <p:ph type="body" idx="1"/>
          </p:nvPr>
        </p:nvSpPr>
        <p:spPr>
          <a:xfrm>
            <a:off x="311700" y="1152475"/>
            <a:ext cx="3999900" cy="3074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AutoNum type="arabicPeriod"/>
            </a:pPr>
            <a:r>
              <a:rPr lang="en-GB" sz="1600" b="1">
                <a:solidFill>
                  <a:srgbClr val="000000"/>
                </a:solidFill>
              </a:rPr>
              <a:t>Geological Hazards</a:t>
            </a:r>
            <a:endParaRPr sz="1600" b="1">
              <a:solidFill>
                <a:srgbClr val="000000"/>
              </a:solidFill>
            </a:endParaRPr>
          </a:p>
          <a:p>
            <a:pPr marL="0" lvl="0" indent="0" algn="l" rtl="0">
              <a:spcBef>
                <a:spcPts val="1600"/>
              </a:spcBef>
              <a:spcAft>
                <a:spcPts val="0"/>
              </a:spcAft>
              <a:buNone/>
            </a:pPr>
            <a:r>
              <a:rPr lang="en-GB" sz="1600">
                <a:solidFill>
                  <a:srgbClr val="000000"/>
                </a:solidFill>
              </a:rPr>
              <a:t>Geological Hazards are caused by </a:t>
            </a:r>
            <a:r>
              <a:rPr lang="en-GB" sz="1600" u="sng">
                <a:solidFill>
                  <a:srgbClr val="000000"/>
                </a:solidFill>
              </a:rPr>
              <a:t>land</a:t>
            </a:r>
            <a:r>
              <a:rPr lang="en-GB" sz="1600">
                <a:solidFill>
                  <a:srgbClr val="000000"/>
                </a:solidFill>
              </a:rPr>
              <a:t> and </a:t>
            </a:r>
            <a:r>
              <a:rPr lang="en-GB" sz="1600" u="sng">
                <a:solidFill>
                  <a:srgbClr val="000000"/>
                </a:solidFill>
              </a:rPr>
              <a:t>tectonic</a:t>
            </a:r>
            <a:r>
              <a:rPr lang="en-GB" sz="1600">
                <a:solidFill>
                  <a:srgbClr val="000000"/>
                </a:solidFill>
              </a:rPr>
              <a:t> processes.</a:t>
            </a:r>
            <a:endParaRPr sz="1600">
              <a:solidFill>
                <a:srgbClr val="000000"/>
              </a:solidFill>
            </a:endParaRPr>
          </a:p>
          <a:p>
            <a:pPr marL="0" lvl="0" indent="0" algn="l" rtl="0">
              <a:spcBef>
                <a:spcPts val="1600"/>
              </a:spcBef>
              <a:spcAft>
                <a:spcPts val="0"/>
              </a:spcAft>
              <a:buNone/>
            </a:pPr>
            <a:r>
              <a:rPr lang="en-GB" sz="1600">
                <a:solidFill>
                  <a:srgbClr val="000000"/>
                </a:solidFill>
              </a:rPr>
              <a:t>These include:</a:t>
            </a:r>
            <a:endParaRPr sz="1600">
              <a:solidFill>
                <a:srgbClr val="000000"/>
              </a:solidFill>
            </a:endParaRPr>
          </a:p>
          <a:p>
            <a:pPr marL="0" lvl="0" indent="0" algn="ctr" rtl="0">
              <a:spcBef>
                <a:spcPts val="1600"/>
              </a:spcBef>
              <a:spcAft>
                <a:spcPts val="0"/>
              </a:spcAft>
              <a:buNone/>
            </a:pPr>
            <a:r>
              <a:rPr lang="en-GB" sz="10000" b="1">
                <a:solidFill>
                  <a:schemeClr val="dk1"/>
                </a:solidFill>
              </a:rPr>
              <a:t>?</a:t>
            </a:r>
            <a:endParaRPr sz="10000" b="1">
              <a:solidFill>
                <a:schemeClr val="dk1"/>
              </a:solidFill>
            </a:endParaRPr>
          </a:p>
          <a:p>
            <a:pPr marL="457200" lvl="0" indent="0" algn="l" rtl="0">
              <a:spcBef>
                <a:spcPts val="1600"/>
              </a:spcBef>
              <a:spcAft>
                <a:spcPts val="0"/>
              </a:spcAft>
              <a:buNone/>
            </a:pPr>
            <a:endParaRPr b="1"/>
          </a:p>
          <a:p>
            <a:pPr marL="0" lvl="0" indent="0" algn="l" rtl="0">
              <a:spcBef>
                <a:spcPts val="1600"/>
              </a:spcBef>
              <a:spcAft>
                <a:spcPts val="0"/>
              </a:spcAft>
              <a:buNone/>
            </a:pPr>
            <a:endParaRPr b="1"/>
          </a:p>
          <a:p>
            <a:pPr marL="0" lvl="0" indent="0" algn="l" rtl="0">
              <a:spcBef>
                <a:spcPts val="1600"/>
              </a:spcBef>
              <a:spcAft>
                <a:spcPts val="1600"/>
              </a:spcAft>
              <a:buNone/>
            </a:pPr>
            <a:endParaRPr b="1"/>
          </a:p>
        </p:txBody>
      </p:sp>
      <p:sp>
        <p:nvSpPr>
          <p:cNvPr id="241" name="Google Shape;241;p54"/>
          <p:cNvSpPr txBox="1">
            <a:spLocks noGrp="1"/>
          </p:cNvSpPr>
          <p:nvPr>
            <p:ph type="body" idx="2"/>
          </p:nvPr>
        </p:nvSpPr>
        <p:spPr>
          <a:xfrm>
            <a:off x="4832400" y="1152475"/>
            <a:ext cx="3999900" cy="31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rgbClr val="000000"/>
                </a:solidFill>
              </a:rPr>
              <a:t>2. Meteorological Hazards</a:t>
            </a:r>
            <a:endParaRPr sz="1600" b="1">
              <a:solidFill>
                <a:srgbClr val="000000"/>
              </a:solidFill>
            </a:endParaRPr>
          </a:p>
          <a:p>
            <a:pPr marL="0" lvl="0" indent="0" algn="l" rtl="0">
              <a:spcBef>
                <a:spcPts val="1600"/>
              </a:spcBef>
              <a:spcAft>
                <a:spcPts val="0"/>
              </a:spcAft>
              <a:buNone/>
            </a:pPr>
            <a:r>
              <a:rPr lang="en-GB" sz="1600">
                <a:solidFill>
                  <a:srgbClr val="000000"/>
                </a:solidFill>
              </a:rPr>
              <a:t>Meteorological Hazards are caused by weather and climate.</a:t>
            </a:r>
            <a:endParaRPr sz="1600">
              <a:solidFill>
                <a:srgbClr val="000000"/>
              </a:solidFill>
            </a:endParaRPr>
          </a:p>
          <a:p>
            <a:pPr marL="0" lvl="0" indent="0" algn="l" rtl="0">
              <a:spcBef>
                <a:spcPts val="1600"/>
              </a:spcBef>
              <a:spcAft>
                <a:spcPts val="0"/>
              </a:spcAft>
              <a:buNone/>
            </a:pPr>
            <a:r>
              <a:rPr lang="en-GB" sz="1600">
                <a:solidFill>
                  <a:srgbClr val="000000"/>
                </a:solidFill>
              </a:rPr>
              <a:t>These include:</a:t>
            </a:r>
            <a:endParaRPr sz="1600">
              <a:solidFill>
                <a:srgbClr val="000000"/>
              </a:solidFill>
            </a:endParaRPr>
          </a:p>
          <a:p>
            <a:pPr marL="0" lvl="0" indent="0" algn="ctr" rtl="0">
              <a:spcBef>
                <a:spcPts val="1600"/>
              </a:spcBef>
              <a:spcAft>
                <a:spcPts val="0"/>
              </a:spcAft>
              <a:buNone/>
            </a:pPr>
            <a:r>
              <a:rPr lang="en-GB" sz="10000" b="1">
                <a:solidFill>
                  <a:schemeClr val="dk1"/>
                </a:solidFill>
              </a:rPr>
              <a:t>?</a:t>
            </a:r>
            <a:endParaRPr sz="3100" b="1">
              <a:solidFill>
                <a:schemeClr val="dk1"/>
              </a:solidFill>
            </a:endParaRPr>
          </a:p>
          <a:p>
            <a:pPr marL="457200" lvl="0" indent="0" algn="l" rtl="0">
              <a:spcBef>
                <a:spcPts val="1600"/>
              </a:spcBef>
              <a:spcAft>
                <a:spcPts val="1600"/>
              </a:spcAft>
              <a:buNone/>
            </a:pPr>
            <a:endParaRPr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Pairwork task: Brainstorm</a:t>
            </a:r>
            <a:endParaRPr/>
          </a:p>
        </p:txBody>
      </p:sp>
      <p:sp>
        <p:nvSpPr>
          <p:cNvPr id="247" name="Google Shape;247;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000000"/>
                </a:solidFill>
              </a:rPr>
              <a:t>Produce a mind map like this to generate ideas about the types of hazards:</a:t>
            </a:r>
            <a:endParaRPr>
              <a:solidFill>
                <a:srgbClr val="000000"/>
              </a:solidFill>
            </a:endParaRPr>
          </a:p>
        </p:txBody>
      </p:sp>
      <p:sp>
        <p:nvSpPr>
          <p:cNvPr id="248" name="Google Shape;248;p55"/>
          <p:cNvSpPr/>
          <p:nvPr/>
        </p:nvSpPr>
        <p:spPr>
          <a:xfrm>
            <a:off x="1454175" y="2008725"/>
            <a:ext cx="2366100" cy="21321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6D9EEB"/>
              </a:highlight>
            </a:endParaRPr>
          </a:p>
        </p:txBody>
      </p:sp>
      <p:sp>
        <p:nvSpPr>
          <p:cNvPr id="249" name="Google Shape;249;p55"/>
          <p:cNvSpPr/>
          <p:nvPr/>
        </p:nvSpPr>
        <p:spPr>
          <a:xfrm>
            <a:off x="6030650" y="2008675"/>
            <a:ext cx="2238300" cy="2132100"/>
          </a:xfrm>
          <a:prstGeom prst="ellipse">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5"/>
          <p:cNvSpPr txBox="1"/>
          <p:nvPr/>
        </p:nvSpPr>
        <p:spPr>
          <a:xfrm>
            <a:off x="1854675" y="2677500"/>
            <a:ext cx="156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b="1">
                <a:solidFill>
                  <a:schemeClr val="lt1"/>
                </a:solidFill>
                <a:latin typeface="Proxima Nova"/>
                <a:ea typeface="Proxima Nova"/>
                <a:cs typeface="Proxima Nova"/>
                <a:sym typeface="Proxima Nova"/>
              </a:rPr>
              <a:t>Geological Hazards</a:t>
            </a:r>
            <a:endParaRPr sz="1900" b="1">
              <a:solidFill>
                <a:schemeClr val="lt1"/>
              </a:solidFill>
              <a:latin typeface="Proxima Nova"/>
              <a:ea typeface="Proxima Nova"/>
              <a:cs typeface="Proxima Nova"/>
              <a:sym typeface="Proxima Nova"/>
            </a:endParaRPr>
          </a:p>
        </p:txBody>
      </p:sp>
      <p:sp>
        <p:nvSpPr>
          <p:cNvPr id="251" name="Google Shape;251;p55"/>
          <p:cNvSpPr txBox="1"/>
          <p:nvPr/>
        </p:nvSpPr>
        <p:spPr>
          <a:xfrm>
            <a:off x="6278750" y="2677500"/>
            <a:ext cx="1928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b="1">
                <a:solidFill>
                  <a:schemeClr val="lt1"/>
                </a:solidFill>
                <a:latin typeface="Proxima Nova"/>
                <a:ea typeface="Proxima Nova"/>
                <a:cs typeface="Proxima Nova"/>
                <a:sym typeface="Proxima Nova"/>
              </a:rPr>
              <a:t>Meteorological Hazards</a:t>
            </a:r>
            <a:endParaRPr sz="1900" b="1">
              <a:solidFill>
                <a:schemeClr val="lt1"/>
              </a:solidFill>
              <a:latin typeface="Proxima Nova"/>
              <a:ea typeface="Proxima Nova"/>
              <a:cs typeface="Proxima Nova"/>
              <a:sym typeface="Proxima Nova"/>
            </a:endParaRPr>
          </a:p>
        </p:txBody>
      </p:sp>
      <p:cxnSp>
        <p:nvCxnSpPr>
          <p:cNvPr id="252" name="Google Shape;252;p55"/>
          <p:cNvCxnSpPr/>
          <p:nvPr/>
        </p:nvCxnSpPr>
        <p:spPr>
          <a:xfrm rot="10800000" flipH="1">
            <a:off x="3746325" y="2144400"/>
            <a:ext cx="542100" cy="52980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55"/>
          <p:cNvCxnSpPr/>
          <p:nvPr/>
        </p:nvCxnSpPr>
        <p:spPr>
          <a:xfrm rot="10800000" flipH="1">
            <a:off x="1015025" y="3479850"/>
            <a:ext cx="542100" cy="52980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55"/>
          <p:cNvCxnSpPr/>
          <p:nvPr/>
        </p:nvCxnSpPr>
        <p:spPr>
          <a:xfrm>
            <a:off x="691025" y="2503950"/>
            <a:ext cx="866100" cy="13560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55"/>
          <p:cNvCxnSpPr/>
          <p:nvPr/>
        </p:nvCxnSpPr>
        <p:spPr>
          <a:xfrm rot="10800000">
            <a:off x="3143475" y="4009525"/>
            <a:ext cx="676800" cy="735000"/>
          </a:xfrm>
          <a:prstGeom prst="straightConnector1">
            <a:avLst/>
          </a:prstGeom>
          <a:noFill/>
          <a:ln w="9525" cap="flat" cmpd="sng">
            <a:solidFill>
              <a:schemeClr val="dk2"/>
            </a:solidFill>
            <a:prstDash val="solid"/>
            <a:round/>
            <a:headEnd type="none" w="med" len="med"/>
            <a:tailEnd type="none" w="med" len="med"/>
          </a:ln>
        </p:spPr>
      </p:cxnSp>
      <p:cxnSp>
        <p:nvCxnSpPr>
          <p:cNvPr id="256" name="Google Shape;256;p55"/>
          <p:cNvCxnSpPr/>
          <p:nvPr/>
        </p:nvCxnSpPr>
        <p:spPr>
          <a:xfrm rot="10800000">
            <a:off x="5458550" y="2144400"/>
            <a:ext cx="820200" cy="191400"/>
          </a:xfrm>
          <a:prstGeom prst="straightConnector1">
            <a:avLst/>
          </a:prstGeom>
          <a:noFill/>
          <a:ln w="9525" cap="flat" cmpd="sng">
            <a:solidFill>
              <a:schemeClr val="dk2"/>
            </a:solidFill>
            <a:prstDash val="solid"/>
            <a:round/>
            <a:headEnd type="none" w="med" len="med"/>
            <a:tailEnd type="none" w="med" len="med"/>
          </a:ln>
        </p:spPr>
      </p:cxnSp>
      <p:cxnSp>
        <p:nvCxnSpPr>
          <p:cNvPr id="257" name="Google Shape;257;p55"/>
          <p:cNvCxnSpPr/>
          <p:nvPr/>
        </p:nvCxnSpPr>
        <p:spPr>
          <a:xfrm rot="10800000" flipH="1">
            <a:off x="7872625" y="1784975"/>
            <a:ext cx="542100" cy="529800"/>
          </a:xfrm>
          <a:prstGeom prst="straightConnector1">
            <a:avLst/>
          </a:prstGeom>
          <a:noFill/>
          <a:ln w="9525" cap="flat" cmpd="sng">
            <a:solidFill>
              <a:schemeClr val="dk2"/>
            </a:solidFill>
            <a:prstDash val="solid"/>
            <a:round/>
            <a:headEnd type="none" w="med" len="med"/>
            <a:tailEnd type="none" w="med" len="med"/>
          </a:ln>
        </p:spPr>
      </p:cxnSp>
      <p:cxnSp>
        <p:nvCxnSpPr>
          <p:cNvPr id="258" name="Google Shape;258;p55"/>
          <p:cNvCxnSpPr/>
          <p:nvPr/>
        </p:nvCxnSpPr>
        <p:spPr>
          <a:xfrm rot="10800000" flipH="1">
            <a:off x="5880750" y="3835175"/>
            <a:ext cx="542100" cy="529800"/>
          </a:xfrm>
          <a:prstGeom prst="straightConnector1">
            <a:avLst/>
          </a:prstGeom>
          <a:noFill/>
          <a:ln w="9525" cap="flat" cmpd="sng">
            <a:solidFill>
              <a:schemeClr val="dk2"/>
            </a:solidFill>
            <a:prstDash val="solid"/>
            <a:round/>
            <a:headEnd type="none" w="med" len="med"/>
            <a:tailEnd type="none" w="med" len="med"/>
          </a:ln>
        </p:spPr>
      </p:cxnSp>
      <p:cxnSp>
        <p:nvCxnSpPr>
          <p:cNvPr id="259" name="Google Shape;259;p55"/>
          <p:cNvCxnSpPr/>
          <p:nvPr/>
        </p:nvCxnSpPr>
        <p:spPr>
          <a:xfrm rot="10800000">
            <a:off x="7872625" y="3732575"/>
            <a:ext cx="676800" cy="735000"/>
          </a:xfrm>
          <a:prstGeom prst="straightConnector1">
            <a:avLst/>
          </a:prstGeom>
          <a:noFill/>
          <a:ln w="9525" cap="flat" cmpd="sng">
            <a:solidFill>
              <a:schemeClr val="dk2"/>
            </a:solidFill>
            <a:prstDash val="solid"/>
            <a:round/>
            <a:headEnd type="none" w="med" len="med"/>
            <a:tailEnd type="none" w="med" len="med"/>
          </a:ln>
        </p:spPr>
      </p:cxnSp>
      <p:pic>
        <p:nvPicPr>
          <p:cNvPr id="260" name="Google Shape;260;p55" descr="school-153561__180.png"/>
          <p:cNvPicPr preferRelativeResize="0"/>
          <p:nvPr/>
        </p:nvPicPr>
        <p:blipFill rotWithShape="1">
          <a:blip r:embed="rId3">
            <a:alphaModFix/>
          </a:blip>
          <a:srcRect/>
          <a:stretch/>
        </p:blipFill>
        <p:spPr>
          <a:xfrm rot="-2363768">
            <a:off x="7579773" y="260244"/>
            <a:ext cx="1496786" cy="7483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a:t>Most Natural Hazards can be divided into two main categories</a:t>
            </a:r>
            <a:endParaRPr sz="1900"/>
          </a:p>
        </p:txBody>
      </p:sp>
      <p:sp>
        <p:nvSpPr>
          <p:cNvPr id="266" name="Google Shape;266;p56"/>
          <p:cNvSpPr txBox="1">
            <a:spLocks noGrp="1"/>
          </p:cNvSpPr>
          <p:nvPr>
            <p:ph type="body" idx="1"/>
          </p:nvPr>
        </p:nvSpPr>
        <p:spPr>
          <a:xfrm>
            <a:off x="311700" y="1152475"/>
            <a:ext cx="3999900" cy="3074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AutoNum type="arabicPeriod"/>
            </a:pPr>
            <a:r>
              <a:rPr lang="en-GB" sz="1800" b="1">
                <a:solidFill>
                  <a:srgbClr val="000000"/>
                </a:solidFill>
              </a:rPr>
              <a:t>Geological Hazards</a:t>
            </a:r>
            <a:endParaRPr sz="1800" b="1">
              <a:solidFill>
                <a:srgbClr val="000000"/>
              </a:solidFill>
            </a:endParaRPr>
          </a:p>
          <a:p>
            <a:pPr marL="0" lvl="0" indent="0" algn="l" rtl="0">
              <a:spcBef>
                <a:spcPts val="1600"/>
              </a:spcBef>
              <a:spcAft>
                <a:spcPts val="0"/>
              </a:spcAft>
              <a:buNone/>
            </a:pPr>
            <a:r>
              <a:rPr lang="en-GB" sz="1600">
                <a:solidFill>
                  <a:srgbClr val="000000"/>
                </a:solidFill>
              </a:rPr>
              <a:t>Geological Hazards are caused by </a:t>
            </a:r>
            <a:r>
              <a:rPr lang="en-GB" sz="1600" u="sng">
                <a:solidFill>
                  <a:srgbClr val="000000"/>
                </a:solidFill>
              </a:rPr>
              <a:t>land</a:t>
            </a:r>
            <a:r>
              <a:rPr lang="en-GB" sz="1600">
                <a:solidFill>
                  <a:srgbClr val="000000"/>
                </a:solidFill>
              </a:rPr>
              <a:t> and </a:t>
            </a:r>
            <a:r>
              <a:rPr lang="en-GB" sz="1600" u="sng">
                <a:solidFill>
                  <a:srgbClr val="000000"/>
                </a:solidFill>
              </a:rPr>
              <a:t>tectonic</a:t>
            </a:r>
            <a:r>
              <a:rPr lang="en-GB" sz="1600">
                <a:solidFill>
                  <a:srgbClr val="000000"/>
                </a:solidFill>
              </a:rPr>
              <a:t> processes.</a:t>
            </a:r>
            <a:endParaRPr sz="1600">
              <a:solidFill>
                <a:srgbClr val="000000"/>
              </a:solidFill>
            </a:endParaRPr>
          </a:p>
          <a:p>
            <a:pPr marL="0" lvl="0" indent="0" algn="l" rtl="0">
              <a:spcBef>
                <a:spcPts val="1600"/>
              </a:spcBef>
              <a:spcAft>
                <a:spcPts val="0"/>
              </a:spcAft>
              <a:buNone/>
            </a:pPr>
            <a:r>
              <a:rPr lang="en-GB" sz="1600">
                <a:solidFill>
                  <a:srgbClr val="000000"/>
                </a:solidFill>
              </a:rPr>
              <a:t>These include:</a:t>
            </a:r>
            <a:endParaRPr sz="1600">
              <a:solidFill>
                <a:srgbClr val="000000"/>
              </a:solidFill>
            </a:endParaRPr>
          </a:p>
          <a:p>
            <a:pPr marL="457200" lvl="0" indent="-330200" algn="l" rtl="0">
              <a:spcBef>
                <a:spcPts val="1600"/>
              </a:spcBef>
              <a:spcAft>
                <a:spcPts val="0"/>
              </a:spcAft>
              <a:buClr>
                <a:srgbClr val="000000"/>
              </a:buClr>
              <a:buSzPts val="1600"/>
              <a:buChar char="●"/>
            </a:pPr>
            <a:r>
              <a:rPr lang="en-GB" sz="1600" b="1">
                <a:solidFill>
                  <a:srgbClr val="000000"/>
                </a:solidFill>
              </a:rPr>
              <a:t>Volcanoes</a:t>
            </a:r>
            <a:endParaRPr sz="1600" b="1">
              <a:solidFill>
                <a:srgbClr val="000000"/>
              </a:solidFill>
            </a:endParaRPr>
          </a:p>
          <a:p>
            <a:pPr marL="457200" lvl="0" indent="-330200" algn="l" rtl="0">
              <a:spcBef>
                <a:spcPts val="0"/>
              </a:spcBef>
              <a:spcAft>
                <a:spcPts val="0"/>
              </a:spcAft>
              <a:buClr>
                <a:srgbClr val="000000"/>
              </a:buClr>
              <a:buSzPts val="1600"/>
              <a:buChar char="●"/>
            </a:pPr>
            <a:r>
              <a:rPr lang="en-GB" sz="1600" b="1">
                <a:solidFill>
                  <a:srgbClr val="000000"/>
                </a:solidFill>
              </a:rPr>
              <a:t>Earthquakes</a:t>
            </a:r>
            <a:endParaRPr sz="1600" b="1">
              <a:solidFill>
                <a:srgbClr val="000000"/>
              </a:solidFill>
            </a:endParaRPr>
          </a:p>
          <a:p>
            <a:pPr marL="457200" lvl="0" indent="-330200" algn="l" rtl="0">
              <a:spcBef>
                <a:spcPts val="0"/>
              </a:spcBef>
              <a:spcAft>
                <a:spcPts val="0"/>
              </a:spcAft>
              <a:buClr>
                <a:srgbClr val="000000"/>
              </a:buClr>
              <a:buSzPts val="1600"/>
              <a:buChar char="●"/>
            </a:pPr>
            <a:r>
              <a:rPr lang="en-GB" sz="1600" b="1">
                <a:solidFill>
                  <a:srgbClr val="000000"/>
                </a:solidFill>
              </a:rPr>
              <a:t>Landslides</a:t>
            </a:r>
            <a:endParaRPr sz="1600" b="1">
              <a:solidFill>
                <a:srgbClr val="000000"/>
              </a:solidFill>
            </a:endParaRPr>
          </a:p>
          <a:p>
            <a:pPr marL="457200" lvl="0" indent="-330200" algn="l" rtl="0">
              <a:spcBef>
                <a:spcPts val="0"/>
              </a:spcBef>
              <a:spcAft>
                <a:spcPts val="0"/>
              </a:spcAft>
              <a:buClr>
                <a:srgbClr val="000000"/>
              </a:buClr>
              <a:buSzPts val="1600"/>
              <a:buChar char="●"/>
            </a:pPr>
            <a:r>
              <a:rPr lang="en-GB" sz="1600" b="1">
                <a:solidFill>
                  <a:srgbClr val="000000"/>
                </a:solidFill>
              </a:rPr>
              <a:t>Avalanches</a:t>
            </a:r>
            <a:endParaRPr sz="1600" b="1">
              <a:solidFill>
                <a:srgbClr val="000000"/>
              </a:solidFill>
            </a:endParaRPr>
          </a:p>
          <a:p>
            <a:pPr marL="0" lvl="0" indent="0" algn="l" rtl="0">
              <a:spcBef>
                <a:spcPts val="1600"/>
              </a:spcBef>
              <a:spcAft>
                <a:spcPts val="0"/>
              </a:spcAft>
              <a:buNone/>
            </a:pPr>
            <a:endParaRPr b="1"/>
          </a:p>
          <a:p>
            <a:pPr marL="0" lvl="0" indent="0" algn="l" rtl="0">
              <a:spcBef>
                <a:spcPts val="1600"/>
              </a:spcBef>
              <a:spcAft>
                <a:spcPts val="1600"/>
              </a:spcAft>
              <a:buNone/>
            </a:pPr>
            <a:endParaRPr b="1"/>
          </a:p>
        </p:txBody>
      </p:sp>
      <p:sp>
        <p:nvSpPr>
          <p:cNvPr id="267" name="Google Shape;267;p56"/>
          <p:cNvSpPr txBox="1">
            <a:spLocks noGrp="1"/>
          </p:cNvSpPr>
          <p:nvPr>
            <p:ph type="body" idx="2"/>
          </p:nvPr>
        </p:nvSpPr>
        <p:spPr>
          <a:xfrm>
            <a:off x="4832400" y="1152475"/>
            <a:ext cx="3999900" cy="31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000000"/>
                </a:solidFill>
              </a:rPr>
              <a:t>2. Meteorological Hazards</a:t>
            </a:r>
            <a:endParaRPr sz="1800" b="1">
              <a:solidFill>
                <a:srgbClr val="000000"/>
              </a:solidFill>
            </a:endParaRPr>
          </a:p>
          <a:p>
            <a:pPr marL="0" lvl="0" indent="0" algn="l" rtl="0">
              <a:spcBef>
                <a:spcPts val="1600"/>
              </a:spcBef>
              <a:spcAft>
                <a:spcPts val="0"/>
              </a:spcAft>
              <a:buNone/>
            </a:pPr>
            <a:r>
              <a:rPr lang="en-GB" sz="1600">
                <a:solidFill>
                  <a:srgbClr val="000000"/>
                </a:solidFill>
              </a:rPr>
              <a:t>Meteorological Hazards are caused by </a:t>
            </a:r>
            <a:r>
              <a:rPr lang="en-GB" sz="1600" u="sng">
                <a:solidFill>
                  <a:srgbClr val="000000"/>
                </a:solidFill>
              </a:rPr>
              <a:t>weather</a:t>
            </a:r>
            <a:r>
              <a:rPr lang="en-GB" sz="1600">
                <a:solidFill>
                  <a:srgbClr val="000000"/>
                </a:solidFill>
              </a:rPr>
              <a:t> and </a:t>
            </a:r>
            <a:r>
              <a:rPr lang="en-GB" sz="1600" u="sng">
                <a:solidFill>
                  <a:srgbClr val="000000"/>
                </a:solidFill>
              </a:rPr>
              <a:t>climate</a:t>
            </a:r>
            <a:r>
              <a:rPr lang="en-GB" sz="1600">
                <a:solidFill>
                  <a:srgbClr val="000000"/>
                </a:solidFill>
              </a:rPr>
              <a:t>.</a:t>
            </a:r>
            <a:endParaRPr sz="1600">
              <a:solidFill>
                <a:srgbClr val="000000"/>
              </a:solidFill>
            </a:endParaRPr>
          </a:p>
          <a:p>
            <a:pPr marL="0" lvl="0" indent="0" algn="l" rtl="0">
              <a:spcBef>
                <a:spcPts val="1600"/>
              </a:spcBef>
              <a:spcAft>
                <a:spcPts val="0"/>
              </a:spcAft>
              <a:buNone/>
            </a:pPr>
            <a:r>
              <a:rPr lang="en-GB" sz="1600">
                <a:solidFill>
                  <a:srgbClr val="000000"/>
                </a:solidFill>
              </a:rPr>
              <a:t>These include:</a:t>
            </a:r>
            <a:endParaRPr sz="1600">
              <a:solidFill>
                <a:srgbClr val="000000"/>
              </a:solidFill>
            </a:endParaRPr>
          </a:p>
          <a:p>
            <a:pPr marL="457200" lvl="0" indent="-330200" algn="l" rtl="0">
              <a:spcBef>
                <a:spcPts val="1600"/>
              </a:spcBef>
              <a:spcAft>
                <a:spcPts val="0"/>
              </a:spcAft>
              <a:buClr>
                <a:srgbClr val="000000"/>
              </a:buClr>
              <a:buSzPts val="1600"/>
              <a:buChar char="●"/>
            </a:pPr>
            <a:r>
              <a:rPr lang="en-GB" sz="1600" b="1">
                <a:solidFill>
                  <a:srgbClr val="000000"/>
                </a:solidFill>
              </a:rPr>
              <a:t>Tropical storms</a:t>
            </a:r>
            <a:endParaRPr sz="1600" b="1">
              <a:solidFill>
                <a:srgbClr val="000000"/>
              </a:solidFill>
            </a:endParaRPr>
          </a:p>
          <a:p>
            <a:pPr marL="457200" lvl="0" indent="-330200" algn="l" rtl="0">
              <a:spcBef>
                <a:spcPts val="0"/>
              </a:spcBef>
              <a:spcAft>
                <a:spcPts val="0"/>
              </a:spcAft>
              <a:buClr>
                <a:srgbClr val="000000"/>
              </a:buClr>
              <a:buSzPts val="1600"/>
              <a:buChar char="●"/>
            </a:pPr>
            <a:r>
              <a:rPr lang="en-GB" sz="1600" b="1">
                <a:solidFill>
                  <a:srgbClr val="000000"/>
                </a:solidFill>
              </a:rPr>
              <a:t>Extreme weather e.g. heatwaves and cold spells</a:t>
            </a:r>
            <a:endParaRPr sz="1600" b="1">
              <a:solidFill>
                <a:srgbClr val="000000"/>
              </a:solidFill>
            </a:endParaRPr>
          </a:p>
          <a:p>
            <a:pPr marL="457200" lvl="0" indent="-330200" algn="l" rtl="0">
              <a:spcBef>
                <a:spcPts val="0"/>
              </a:spcBef>
              <a:spcAft>
                <a:spcPts val="0"/>
              </a:spcAft>
              <a:buClr>
                <a:srgbClr val="000000"/>
              </a:buClr>
              <a:buSzPts val="1600"/>
              <a:buChar char="●"/>
            </a:pPr>
            <a:r>
              <a:rPr lang="en-GB" sz="1600" b="1">
                <a:solidFill>
                  <a:srgbClr val="000000"/>
                </a:solidFill>
              </a:rPr>
              <a:t>droughts</a:t>
            </a:r>
            <a:endParaRPr sz="1600" b="1">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57"/>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Volcano</a:t>
            </a:r>
            <a:endParaRPr/>
          </a:p>
        </p:txBody>
      </p:sp>
      <p:pic>
        <p:nvPicPr>
          <p:cNvPr id="273" name="Google Shape;273;p57"/>
          <p:cNvPicPr preferRelativeResize="0"/>
          <p:nvPr/>
        </p:nvPicPr>
        <p:blipFill>
          <a:blip r:embed="rId3">
            <a:alphaModFix/>
          </a:blip>
          <a:stretch>
            <a:fillRect/>
          </a:stretch>
        </p:blipFill>
        <p:spPr>
          <a:xfrm>
            <a:off x="2537450" y="152400"/>
            <a:ext cx="6364824" cy="4773600"/>
          </a:xfrm>
          <a:prstGeom prst="rect">
            <a:avLst/>
          </a:prstGeom>
          <a:noFill/>
          <a:ln>
            <a:noFill/>
          </a:ln>
        </p:spPr>
      </p:pic>
      <p:sp>
        <p:nvSpPr>
          <p:cNvPr id="274" name="Google Shape;274;p57"/>
          <p:cNvSpPr txBox="1"/>
          <p:nvPr/>
        </p:nvSpPr>
        <p:spPr>
          <a:xfrm>
            <a:off x="58625" y="152400"/>
            <a:ext cx="1918500" cy="64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a:solidFill>
                  <a:schemeClr val="accent3"/>
                </a:solidFill>
                <a:latin typeface="Alfa Slab One"/>
                <a:ea typeface="Alfa Slab One"/>
                <a:cs typeface="Alfa Slab One"/>
                <a:sym typeface="Alfa Slab One"/>
              </a:rPr>
              <a:t>What am I?</a:t>
            </a:r>
            <a:endParaRPr sz="1900">
              <a:solidFill>
                <a:schemeClr val="accent3"/>
              </a:solidFill>
              <a:latin typeface="Alfa Slab One"/>
              <a:ea typeface="Alfa Slab One"/>
              <a:cs typeface="Alfa Slab One"/>
              <a:sym typeface="Alfa Slab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72"/>
                                        </p:tgtEl>
                                        <p:attrNameLst>
                                          <p:attrName>style.visibility</p:attrName>
                                        </p:attrNameLst>
                                      </p:cBhvr>
                                      <p:to>
                                        <p:strVal val="visible"/>
                                      </p:to>
                                    </p:set>
                                    <p:anim calcmode="lin" valueType="num">
                                      <p:cBhvr additive="base">
                                        <p:cTn id="7" dur="1000"/>
                                        <p:tgtEl>
                                          <p:spTgt spid="2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58"/>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Earthquake</a:t>
            </a:r>
            <a:endParaRPr/>
          </a:p>
        </p:txBody>
      </p:sp>
      <p:pic>
        <p:nvPicPr>
          <p:cNvPr id="280" name="Google Shape;280;p58"/>
          <p:cNvPicPr preferRelativeResize="0"/>
          <p:nvPr/>
        </p:nvPicPr>
        <p:blipFill>
          <a:blip r:embed="rId3">
            <a:alphaModFix/>
          </a:blip>
          <a:stretch>
            <a:fillRect/>
          </a:stretch>
        </p:blipFill>
        <p:spPr>
          <a:xfrm>
            <a:off x="3241400" y="0"/>
            <a:ext cx="5902611" cy="3928926"/>
          </a:xfrm>
          <a:prstGeom prst="rect">
            <a:avLst/>
          </a:prstGeom>
          <a:noFill/>
          <a:ln>
            <a:noFill/>
          </a:ln>
        </p:spPr>
      </p:pic>
      <p:sp>
        <p:nvSpPr>
          <p:cNvPr id="281" name="Google Shape;281;p58"/>
          <p:cNvSpPr txBox="1"/>
          <p:nvPr/>
        </p:nvSpPr>
        <p:spPr>
          <a:xfrm>
            <a:off x="58625" y="152400"/>
            <a:ext cx="1918500" cy="64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a:solidFill>
                  <a:schemeClr val="accent3"/>
                </a:solidFill>
                <a:latin typeface="Alfa Slab One"/>
                <a:ea typeface="Alfa Slab One"/>
                <a:cs typeface="Alfa Slab One"/>
                <a:sym typeface="Alfa Slab One"/>
              </a:rPr>
              <a:t>What am I?</a:t>
            </a:r>
            <a:endParaRPr sz="1900">
              <a:solidFill>
                <a:schemeClr val="accent3"/>
              </a:solidFill>
              <a:latin typeface="Alfa Slab One"/>
              <a:ea typeface="Alfa Slab One"/>
              <a:cs typeface="Alfa Slab One"/>
              <a:sym typeface="Alfa Slab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 calcmode="lin" valueType="num">
                                      <p:cBhvr additive="base">
                                        <p:cTn id="7" dur="1000"/>
                                        <p:tgtEl>
                                          <p:spTgt spid="2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9"/>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Landslide</a:t>
            </a:r>
            <a:endParaRPr/>
          </a:p>
        </p:txBody>
      </p:sp>
      <p:pic>
        <p:nvPicPr>
          <p:cNvPr id="287" name="Google Shape;287;p59"/>
          <p:cNvPicPr preferRelativeResize="0"/>
          <p:nvPr/>
        </p:nvPicPr>
        <p:blipFill>
          <a:blip r:embed="rId3">
            <a:alphaModFix/>
          </a:blip>
          <a:stretch>
            <a:fillRect/>
          </a:stretch>
        </p:blipFill>
        <p:spPr>
          <a:xfrm>
            <a:off x="2168650" y="179850"/>
            <a:ext cx="6749760" cy="3928923"/>
          </a:xfrm>
          <a:prstGeom prst="rect">
            <a:avLst/>
          </a:prstGeom>
          <a:noFill/>
          <a:ln>
            <a:noFill/>
          </a:ln>
        </p:spPr>
      </p:pic>
      <p:sp>
        <p:nvSpPr>
          <p:cNvPr id="288" name="Google Shape;288;p59"/>
          <p:cNvSpPr txBox="1"/>
          <p:nvPr/>
        </p:nvSpPr>
        <p:spPr>
          <a:xfrm>
            <a:off x="58625" y="152400"/>
            <a:ext cx="1918500" cy="64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a:solidFill>
                  <a:schemeClr val="accent3"/>
                </a:solidFill>
                <a:latin typeface="Alfa Slab One"/>
                <a:ea typeface="Alfa Slab One"/>
                <a:cs typeface="Alfa Slab One"/>
                <a:sym typeface="Alfa Slab One"/>
              </a:rPr>
              <a:t>What am I?</a:t>
            </a:r>
            <a:endParaRPr sz="1900">
              <a:solidFill>
                <a:schemeClr val="accent3"/>
              </a:solidFill>
              <a:latin typeface="Alfa Slab One"/>
              <a:ea typeface="Alfa Slab One"/>
              <a:cs typeface="Alfa Slab One"/>
              <a:sym typeface="Alfa Slab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anim calcmode="lin" valueType="num">
                                      <p:cBhvr additive="base">
                                        <p:cTn id="7" dur="1000"/>
                                        <p:tgtEl>
                                          <p:spTgt spid="2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6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Avalanche</a:t>
            </a:r>
            <a:endParaRPr/>
          </a:p>
        </p:txBody>
      </p:sp>
      <p:pic>
        <p:nvPicPr>
          <p:cNvPr id="294" name="Google Shape;294;p60"/>
          <p:cNvPicPr preferRelativeResize="0"/>
          <p:nvPr/>
        </p:nvPicPr>
        <p:blipFill>
          <a:blip r:embed="rId3">
            <a:alphaModFix/>
          </a:blip>
          <a:stretch>
            <a:fillRect/>
          </a:stretch>
        </p:blipFill>
        <p:spPr>
          <a:xfrm>
            <a:off x="1949200" y="152400"/>
            <a:ext cx="6984756" cy="3928925"/>
          </a:xfrm>
          <a:prstGeom prst="rect">
            <a:avLst/>
          </a:prstGeom>
          <a:noFill/>
          <a:ln>
            <a:noFill/>
          </a:ln>
        </p:spPr>
      </p:pic>
      <p:sp>
        <p:nvSpPr>
          <p:cNvPr id="295" name="Google Shape;295;p60"/>
          <p:cNvSpPr txBox="1"/>
          <p:nvPr/>
        </p:nvSpPr>
        <p:spPr>
          <a:xfrm>
            <a:off x="58625" y="152400"/>
            <a:ext cx="1918500" cy="64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a:solidFill>
                  <a:schemeClr val="accent3"/>
                </a:solidFill>
                <a:latin typeface="Alfa Slab One"/>
                <a:ea typeface="Alfa Slab One"/>
                <a:cs typeface="Alfa Slab One"/>
                <a:sym typeface="Alfa Slab One"/>
              </a:rPr>
              <a:t>What am I?</a:t>
            </a:r>
            <a:endParaRPr sz="1900">
              <a:solidFill>
                <a:schemeClr val="accent3"/>
              </a:solidFill>
              <a:latin typeface="Alfa Slab One"/>
              <a:ea typeface="Alfa Slab One"/>
              <a:cs typeface="Alfa Slab One"/>
              <a:sym typeface="Alfa Slab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 calcmode="lin" valueType="num">
                                      <p:cBhvr additive="base">
                                        <p:cTn id="7" dur="1000"/>
                                        <p:tgtEl>
                                          <p:spTgt spid="2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61"/>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Tropical Storm</a:t>
            </a:r>
            <a:endParaRPr/>
          </a:p>
        </p:txBody>
      </p:sp>
      <p:pic>
        <p:nvPicPr>
          <p:cNvPr id="301" name="Google Shape;301;p61"/>
          <p:cNvPicPr preferRelativeResize="0"/>
          <p:nvPr/>
        </p:nvPicPr>
        <p:blipFill>
          <a:blip r:embed="rId3">
            <a:alphaModFix/>
          </a:blip>
          <a:stretch>
            <a:fillRect/>
          </a:stretch>
        </p:blipFill>
        <p:spPr>
          <a:xfrm>
            <a:off x="2571049" y="193550"/>
            <a:ext cx="6355074" cy="4236724"/>
          </a:xfrm>
          <a:prstGeom prst="rect">
            <a:avLst/>
          </a:prstGeom>
          <a:noFill/>
          <a:ln>
            <a:noFill/>
          </a:ln>
        </p:spPr>
      </p:pic>
      <p:sp>
        <p:nvSpPr>
          <p:cNvPr id="302" name="Google Shape;302;p61"/>
          <p:cNvSpPr txBox="1"/>
          <p:nvPr/>
        </p:nvSpPr>
        <p:spPr>
          <a:xfrm>
            <a:off x="58625" y="152400"/>
            <a:ext cx="1918500" cy="64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a:solidFill>
                  <a:schemeClr val="accent3"/>
                </a:solidFill>
                <a:latin typeface="Alfa Slab One"/>
                <a:ea typeface="Alfa Slab One"/>
                <a:cs typeface="Alfa Slab One"/>
                <a:sym typeface="Alfa Slab One"/>
              </a:rPr>
              <a:t>What am I?</a:t>
            </a:r>
            <a:endParaRPr sz="1900">
              <a:solidFill>
                <a:schemeClr val="accent3"/>
              </a:solidFill>
              <a:latin typeface="Alfa Slab One"/>
              <a:ea typeface="Alfa Slab One"/>
              <a:cs typeface="Alfa Slab One"/>
              <a:sym typeface="Alfa Slab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anim calcmode="lin" valueType="num">
                                      <p:cBhvr additive="base">
                                        <p:cTn id="7" dur="1000"/>
                                        <p:tgtEl>
                                          <p:spTgt spid="3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44"/>
          <p:cNvSpPr txBox="1">
            <a:spLocks noGrp="1"/>
          </p:cNvSpPr>
          <p:nvPr>
            <p:ph type="title"/>
          </p:nvPr>
        </p:nvSpPr>
        <p:spPr>
          <a:xfrm>
            <a:off x="2814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Lesson Roadmap - Recommended</a:t>
            </a:r>
            <a:endParaRPr/>
          </a:p>
        </p:txBody>
      </p:sp>
      <p:graphicFrame>
        <p:nvGraphicFramePr>
          <p:cNvPr id="183" name="Google Shape;183;p44"/>
          <p:cNvGraphicFramePr/>
          <p:nvPr/>
        </p:nvGraphicFramePr>
        <p:xfrm>
          <a:off x="173025" y="572700"/>
          <a:ext cx="3000000" cy="3000000"/>
        </p:xfrm>
        <a:graphic>
          <a:graphicData uri="http://schemas.openxmlformats.org/drawingml/2006/table">
            <a:tbl>
              <a:tblPr>
                <a:noFill/>
                <a:tableStyleId>{5BAA47CF-A7F0-4F68-9702-14248C062148}</a:tableStyleId>
              </a:tblPr>
              <a:tblGrid>
                <a:gridCol w="4398975">
                  <a:extLst>
                    <a:ext uri="{9D8B030D-6E8A-4147-A177-3AD203B41FA5}">
                      <a16:colId xmlns:a16="http://schemas.microsoft.com/office/drawing/2014/main" val="20000"/>
                    </a:ext>
                  </a:extLst>
                </a:gridCol>
                <a:gridCol w="4398975">
                  <a:extLst>
                    <a:ext uri="{9D8B030D-6E8A-4147-A177-3AD203B41FA5}">
                      <a16:colId xmlns:a16="http://schemas.microsoft.com/office/drawing/2014/main" val="20001"/>
                    </a:ext>
                  </a:extLst>
                </a:gridCol>
              </a:tblGrid>
              <a:tr h="390150">
                <a:tc>
                  <a:txBody>
                    <a:bodyPr/>
                    <a:lstStyle/>
                    <a:p>
                      <a:pPr marL="0" lvl="0" indent="0" algn="l" rtl="0">
                        <a:spcBef>
                          <a:spcPts val="0"/>
                        </a:spcBef>
                        <a:spcAft>
                          <a:spcPts val="0"/>
                        </a:spcAft>
                        <a:buNone/>
                      </a:pPr>
                      <a:r>
                        <a:rPr lang="en-GB" b="1">
                          <a:solidFill>
                            <a:schemeClr val="lt1"/>
                          </a:solidFill>
                          <a:latin typeface="Proxima Nova"/>
                          <a:ea typeface="Proxima Nova"/>
                          <a:cs typeface="Proxima Nova"/>
                          <a:sym typeface="Proxima Nova"/>
                        </a:rPr>
                        <a:t>Time (% of lesson)</a:t>
                      </a:r>
                      <a:endParaRPr b="1">
                        <a:solidFill>
                          <a:schemeClr val="lt1"/>
                        </a:solidFill>
                        <a:latin typeface="Proxima Nova"/>
                        <a:ea typeface="Proxima Nova"/>
                        <a:cs typeface="Proxima Nova"/>
                        <a:sym typeface="Proxima Nova"/>
                      </a:endParaRPr>
                    </a:p>
                  </a:txBody>
                  <a:tcPr marL="91425" marR="91425" marT="91425" marB="91425">
                    <a:solidFill>
                      <a:schemeClr val="dk1"/>
                    </a:solidFill>
                  </a:tcPr>
                </a:tc>
                <a:tc>
                  <a:txBody>
                    <a:bodyPr/>
                    <a:lstStyle/>
                    <a:p>
                      <a:pPr marL="0" lvl="0" indent="0" algn="l" rtl="0">
                        <a:spcBef>
                          <a:spcPts val="0"/>
                        </a:spcBef>
                        <a:spcAft>
                          <a:spcPts val="0"/>
                        </a:spcAft>
                        <a:buNone/>
                      </a:pPr>
                      <a:r>
                        <a:rPr lang="en-GB" b="1">
                          <a:solidFill>
                            <a:schemeClr val="lt1"/>
                          </a:solidFill>
                          <a:latin typeface="Proxima Nova"/>
                          <a:ea typeface="Proxima Nova"/>
                          <a:cs typeface="Proxima Nova"/>
                          <a:sym typeface="Proxima Nova"/>
                        </a:rPr>
                        <a:t>Lesson Element</a:t>
                      </a:r>
                      <a:endParaRPr b="1">
                        <a:solidFill>
                          <a:schemeClr val="lt1"/>
                        </a:solidFill>
                        <a:latin typeface="Proxima Nova"/>
                        <a:ea typeface="Proxima Nova"/>
                        <a:cs typeface="Proxima Nova"/>
                        <a:sym typeface="Proxima Nova"/>
                      </a:endParaRPr>
                    </a:p>
                  </a:txBody>
                  <a:tcPr marL="91425" marR="91425" marT="91425" marB="91425">
                    <a:solidFill>
                      <a:schemeClr val="dk1"/>
                    </a:solidFill>
                  </a:tcPr>
                </a:tc>
                <a:extLst>
                  <a:ext uri="{0D108BD9-81ED-4DB2-BD59-A6C34878D82A}">
                    <a16:rowId xmlns:a16="http://schemas.microsoft.com/office/drawing/2014/main" val="10000"/>
                  </a:ext>
                </a:extLst>
              </a:tr>
              <a:tr h="908200">
                <a:tc>
                  <a:txBody>
                    <a:bodyPr/>
                    <a:lstStyle/>
                    <a:p>
                      <a:pPr marL="0" lvl="0" indent="0" algn="l" rtl="0">
                        <a:spcBef>
                          <a:spcPts val="0"/>
                        </a:spcBef>
                        <a:spcAft>
                          <a:spcPts val="0"/>
                        </a:spcAft>
                        <a:buNone/>
                      </a:pPr>
                      <a:r>
                        <a:rPr lang="en-GB" sz="1200">
                          <a:latin typeface="Proxima Nova"/>
                          <a:ea typeface="Proxima Nova"/>
                          <a:cs typeface="Proxima Nova"/>
                          <a:sym typeface="Proxima Nova"/>
                        </a:rPr>
                        <a:t>0%-5%</a:t>
                      </a:r>
                      <a:endParaRPr sz="1200">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sz="1200" b="1">
                          <a:latin typeface="Proxima Nova"/>
                          <a:ea typeface="Proxima Nova"/>
                          <a:cs typeface="Proxima Nova"/>
                          <a:sym typeface="Proxima Nova"/>
                        </a:rPr>
                        <a:t>Starter Activity</a:t>
                      </a:r>
                      <a:endParaRPr sz="1200" b="1">
                        <a:latin typeface="Proxima Nova"/>
                        <a:ea typeface="Proxima Nova"/>
                        <a:cs typeface="Proxima Nova"/>
                        <a:sym typeface="Proxima Nova"/>
                      </a:endParaRPr>
                    </a:p>
                    <a:p>
                      <a:pPr marL="0" lvl="0" indent="0" algn="l" rtl="0">
                        <a:spcBef>
                          <a:spcPts val="0"/>
                        </a:spcBef>
                        <a:spcAft>
                          <a:spcPts val="0"/>
                        </a:spcAft>
                        <a:buNone/>
                      </a:pPr>
                      <a:r>
                        <a:rPr lang="en-GB" sz="1200">
                          <a:latin typeface="Proxima Nova"/>
                          <a:ea typeface="Proxima Nova"/>
                          <a:cs typeface="Proxima Nova"/>
                          <a:sym typeface="Proxima Nova"/>
                        </a:rPr>
                        <a:t>This is intended to have students engaged and intrigued from the moment they walk into the classroom, thereby helping to manage behaviour effectively.</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725325">
                <a:tc>
                  <a:txBody>
                    <a:bodyPr/>
                    <a:lstStyle/>
                    <a:p>
                      <a:pPr marL="0" lvl="0" indent="0" algn="l" rtl="0">
                        <a:spcBef>
                          <a:spcPts val="0"/>
                        </a:spcBef>
                        <a:spcAft>
                          <a:spcPts val="0"/>
                        </a:spcAft>
                        <a:buNone/>
                      </a:pPr>
                      <a:r>
                        <a:rPr lang="en-GB" sz="1200">
                          <a:latin typeface="Proxima Nova"/>
                          <a:ea typeface="Proxima Nova"/>
                          <a:cs typeface="Proxima Nova"/>
                          <a:sym typeface="Proxima Nova"/>
                        </a:rPr>
                        <a:t>5%-50%</a:t>
                      </a:r>
                      <a:endParaRPr sz="1200">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sz="1200" b="1">
                          <a:latin typeface="Proxima Nova"/>
                          <a:ea typeface="Proxima Nova"/>
                          <a:cs typeface="Proxima Nova"/>
                          <a:sym typeface="Proxima Nova"/>
                        </a:rPr>
                        <a:t>Learning</a:t>
                      </a:r>
                      <a:r>
                        <a:rPr lang="en-GB" sz="1200">
                          <a:latin typeface="Proxima Nova"/>
                          <a:ea typeface="Proxima Nova"/>
                          <a:cs typeface="Proxima Nova"/>
                          <a:sym typeface="Proxima Nova"/>
                        </a:rPr>
                        <a:t> </a:t>
                      </a:r>
                      <a:endParaRPr sz="1200">
                        <a:latin typeface="Proxima Nova"/>
                        <a:ea typeface="Proxima Nova"/>
                        <a:cs typeface="Proxima Nova"/>
                        <a:sym typeface="Proxima Nova"/>
                      </a:endParaRPr>
                    </a:p>
                    <a:p>
                      <a:pPr marL="0" lvl="0" indent="0" algn="l" rtl="0">
                        <a:spcBef>
                          <a:spcPts val="0"/>
                        </a:spcBef>
                        <a:spcAft>
                          <a:spcPts val="0"/>
                        </a:spcAft>
                        <a:buNone/>
                      </a:pPr>
                      <a:r>
                        <a:rPr lang="en-GB" sz="1200">
                          <a:latin typeface="Proxima Nova"/>
                          <a:ea typeface="Proxima Nova"/>
                          <a:cs typeface="Proxima Nova"/>
                          <a:sym typeface="Proxima Nova"/>
                        </a:rPr>
                        <a:t>Perhaps initially teacher-led but always predominantly student-focused</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760025">
                <a:tc>
                  <a:txBody>
                    <a:bodyPr/>
                    <a:lstStyle/>
                    <a:p>
                      <a:pPr marL="0" lvl="0" indent="0" algn="l" rtl="0">
                        <a:spcBef>
                          <a:spcPts val="0"/>
                        </a:spcBef>
                        <a:spcAft>
                          <a:spcPts val="0"/>
                        </a:spcAft>
                        <a:buNone/>
                      </a:pPr>
                      <a:r>
                        <a:rPr lang="en-GB" sz="1200">
                          <a:latin typeface="Proxima Nova"/>
                          <a:ea typeface="Proxima Nova"/>
                          <a:cs typeface="Proxima Nova"/>
                          <a:sym typeface="Proxima Nova"/>
                        </a:rPr>
                        <a:t>50%-55%</a:t>
                      </a:r>
                      <a:endParaRPr sz="1200">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sz="1200" b="1">
                          <a:latin typeface="Proxima Nova"/>
                          <a:ea typeface="Proxima Nova"/>
                          <a:cs typeface="Proxima Nova"/>
                          <a:sym typeface="Proxima Nova"/>
                        </a:rPr>
                        <a:t>Mini Plenary</a:t>
                      </a:r>
                      <a:r>
                        <a:rPr lang="en-GB" sz="1200">
                          <a:latin typeface="Proxima Nova"/>
                          <a:ea typeface="Proxima Nova"/>
                          <a:cs typeface="Proxima Nova"/>
                          <a:sym typeface="Proxima Nova"/>
                        </a:rPr>
                        <a:t> </a:t>
                      </a:r>
                      <a:endParaRPr sz="1200">
                        <a:latin typeface="Proxima Nova"/>
                        <a:ea typeface="Proxima Nova"/>
                        <a:cs typeface="Proxima Nova"/>
                        <a:sym typeface="Proxima Nova"/>
                      </a:endParaRPr>
                    </a:p>
                    <a:p>
                      <a:pPr marL="0" lvl="0" indent="0" algn="l" rtl="0">
                        <a:spcBef>
                          <a:spcPts val="0"/>
                        </a:spcBef>
                        <a:spcAft>
                          <a:spcPts val="0"/>
                        </a:spcAft>
                        <a:buNone/>
                      </a:pPr>
                      <a:r>
                        <a:rPr lang="en-GB" sz="1200">
                          <a:latin typeface="Proxima Nova"/>
                          <a:ea typeface="Proxima Nova"/>
                          <a:cs typeface="Proxima Nova"/>
                          <a:sym typeface="Proxima Nova"/>
                        </a:rPr>
                        <a:t>Teacher applies assessment for learning - perhaps some off-the-cuff quiz questions, or a mini-whiteboard activity.</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873450">
                <a:tc>
                  <a:txBody>
                    <a:bodyPr/>
                    <a:lstStyle/>
                    <a:p>
                      <a:pPr marL="0" lvl="0" indent="0" algn="l" rtl="0">
                        <a:spcBef>
                          <a:spcPts val="0"/>
                        </a:spcBef>
                        <a:spcAft>
                          <a:spcPts val="0"/>
                        </a:spcAft>
                        <a:buNone/>
                      </a:pPr>
                      <a:r>
                        <a:rPr lang="en-GB" sz="1200">
                          <a:latin typeface="Proxima Nova"/>
                          <a:ea typeface="Proxima Nova"/>
                          <a:cs typeface="Proxima Nova"/>
                          <a:sym typeface="Proxima Nova"/>
                        </a:rPr>
                        <a:t>55%-95%</a:t>
                      </a:r>
                      <a:endParaRPr sz="1200">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sz="1200" b="1">
                          <a:latin typeface="Proxima Nova"/>
                          <a:ea typeface="Proxima Nova"/>
                          <a:cs typeface="Proxima Nova"/>
                          <a:sym typeface="Proxima Nova"/>
                        </a:rPr>
                        <a:t>Application of Learning</a:t>
                      </a:r>
                      <a:r>
                        <a:rPr lang="en-GB" sz="1200">
                          <a:latin typeface="Proxima Nova"/>
                          <a:ea typeface="Proxima Nova"/>
                          <a:cs typeface="Proxima Nova"/>
                          <a:sym typeface="Proxima Nova"/>
                        </a:rPr>
                        <a:t> </a:t>
                      </a:r>
                      <a:endParaRPr sz="1200">
                        <a:latin typeface="Proxima Nova"/>
                        <a:ea typeface="Proxima Nova"/>
                        <a:cs typeface="Proxima Nova"/>
                        <a:sym typeface="Proxima Nova"/>
                      </a:endParaRPr>
                    </a:p>
                    <a:p>
                      <a:pPr marL="0" lvl="0" indent="0" algn="l" rtl="0">
                        <a:spcBef>
                          <a:spcPts val="0"/>
                        </a:spcBef>
                        <a:spcAft>
                          <a:spcPts val="0"/>
                        </a:spcAft>
                        <a:buNone/>
                      </a:pPr>
                      <a:r>
                        <a:rPr lang="en-GB" sz="1200">
                          <a:latin typeface="Proxima Nova"/>
                          <a:ea typeface="Proxima Nova"/>
                          <a:cs typeface="Proxima Nova"/>
                          <a:sym typeface="Proxima Nova"/>
                        </a:rPr>
                        <a:t>Students work through a series of graded tasks / questions in order to test their knowledge of what they self-learned or peer learned/taught. Creative writing element can be a homework option due to time constraints.</a:t>
                      </a:r>
                      <a:endParaRPr>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r h="533275">
                <a:tc>
                  <a:txBody>
                    <a:bodyPr/>
                    <a:lstStyle/>
                    <a:p>
                      <a:pPr marL="0" lvl="0" indent="0" algn="l" rtl="0">
                        <a:spcBef>
                          <a:spcPts val="0"/>
                        </a:spcBef>
                        <a:spcAft>
                          <a:spcPts val="0"/>
                        </a:spcAft>
                        <a:buNone/>
                      </a:pPr>
                      <a:r>
                        <a:rPr lang="en-GB" sz="1200">
                          <a:latin typeface="Proxima Nova"/>
                          <a:ea typeface="Proxima Nova"/>
                          <a:cs typeface="Proxima Nova"/>
                          <a:sym typeface="Proxima Nova"/>
                        </a:rPr>
                        <a:t>95%-100%</a:t>
                      </a:r>
                      <a:endParaRPr sz="1200">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sz="1200" b="1">
                          <a:latin typeface="Proxima Nova"/>
                          <a:ea typeface="Proxima Nova"/>
                          <a:cs typeface="Proxima Nova"/>
                          <a:sym typeface="Proxima Nova"/>
                        </a:rPr>
                        <a:t>Final Plenary</a:t>
                      </a:r>
                      <a:endParaRPr sz="1200" b="1">
                        <a:latin typeface="Proxima Nova"/>
                        <a:ea typeface="Proxima Nova"/>
                        <a:cs typeface="Proxima Nova"/>
                        <a:sym typeface="Proxima Nova"/>
                      </a:endParaRPr>
                    </a:p>
                    <a:p>
                      <a:pPr marL="0" lvl="0" indent="0" algn="l" rtl="0">
                        <a:spcBef>
                          <a:spcPts val="0"/>
                        </a:spcBef>
                        <a:spcAft>
                          <a:spcPts val="0"/>
                        </a:spcAft>
                        <a:buNone/>
                      </a:pPr>
                      <a:r>
                        <a:rPr lang="en-GB" sz="1200">
                          <a:latin typeface="Proxima Nova"/>
                          <a:ea typeface="Proxima Nova"/>
                          <a:cs typeface="Proxima Nova"/>
                          <a:sym typeface="Proxima Nova"/>
                        </a:rPr>
                        <a:t>Check student progress against class objectives </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62"/>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Heatwave</a:t>
            </a:r>
            <a:endParaRPr/>
          </a:p>
        </p:txBody>
      </p:sp>
      <p:pic>
        <p:nvPicPr>
          <p:cNvPr id="308" name="Google Shape;308;p62"/>
          <p:cNvPicPr preferRelativeResize="0"/>
          <p:nvPr/>
        </p:nvPicPr>
        <p:blipFill>
          <a:blip r:embed="rId3">
            <a:alphaModFix/>
          </a:blip>
          <a:stretch>
            <a:fillRect/>
          </a:stretch>
        </p:blipFill>
        <p:spPr>
          <a:xfrm>
            <a:off x="2344774" y="111250"/>
            <a:ext cx="6622524" cy="4415024"/>
          </a:xfrm>
          <a:prstGeom prst="rect">
            <a:avLst/>
          </a:prstGeom>
          <a:noFill/>
          <a:ln>
            <a:noFill/>
          </a:ln>
        </p:spPr>
      </p:pic>
      <p:sp>
        <p:nvSpPr>
          <p:cNvPr id="309" name="Google Shape;309;p62"/>
          <p:cNvSpPr txBox="1"/>
          <p:nvPr/>
        </p:nvSpPr>
        <p:spPr>
          <a:xfrm>
            <a:off x="58625" y="152400"/>
            <a:ext cx="1918500" cy="64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a:solidFill>
                  <a:schemeClr val="accent3"/>
                </a:solidFill>
                <a:latin typeface="Alfa Slab One"/>
                <a:ea typeface="Alfa Slab One"/>
                <a:cs typeface="Alfa Slab One"/>
                <a:sym typeface="Alfa Slab One"/>
              </a:rPr>
              <a:t>What am I?</a:t>
            </a:r>
            <a:endParaRPr sz="1900">
              <a:solidFill>
                <a:schemeClr val="accent3"/>
              </a:solidFill>
              <a:latin typeface="Alfa Slab One"/>
              <a:ea typeface="Alfa Slab One"/>
              <a:cs typeface="Alfa Slab One"/>
              <a:sym typeface="Alfa Slab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 calcmode="lin" valueType="num">
                                      <p:cBhvr additive="base">
                                        <p:cTn id="7" dur="1000"/>
                                        <p:tgtEl>
                                          <p:spTgt spid="3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63"/>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Cold spell</a:t>
            </a:r>
            <a:endParaRPr/>
          </a:p>
        </p:txBody>
      </p:sp>
      <p:pic>
        <p:nvPicPr>
          <p:cNvPr id="315" name="Google Shape;315;p63"/>
          <p:cNvPicPr preferRelativeResize="0"/>
          <p:nvPr/>
        </p:nvPicPr>
        <p:blipFill>
          <a:blip r:embed="rId3">
            <a:alphaModFix/>
          </a:blip>
          <a:stretch>
            <a:fillRect/>
          </a:stretch>
        </p:blipFill>
        <p:spPr>
          <a:xfrm>
            <a:off x="2296749" y="138675"/>
            <a:ext cx="6684252" cy="4456176"/>
          </a:xfrm>
          <a:prstGeom prst="rect">
            <a:avLst/>
          </a:prstGeom>
          <a:noFill/>
          <a:ln>
            <a:noFill/>
          </a:ln>
        </p:spPr>
      </p:pic>
      <p:sp>
        <p:nvSpPr>
          <p:cNvPr id="316" name="Google Shape;316;p63"/>
          <p:cNvSpPr txBox="1"/>
          <p:nvPr/>
        </p:nvSpPr>
        <p:spPr>
          <a:xfrm>
            <a:off x="58625" y="152400"/>
            <a:ext cx="1918500" cy="64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a:solidFill>
                  <a:schemeClr val="accent3"/>
                </a:solidFill>
                <a:latin typeface="Alfa Slab One"/>
                <a:ea typeface="Alfa Slab One"/>
                <a:cs typeface="Alfa Slab One"/>
                <a:sym typeface="Alfa Slab One"/>
              </a:rPr>
              <a:t>What am I?</a:t>
            </a:r>
            <a:endParaRPr sz="1900">
              <a:solidFill>
                <a:schemeClr val="accent3"/>
              </a:solidFill>
              <a:latin typeface="Alfa Slab One"/>
              <a:ea typeface="Alfa Slab One"/>
              <a:cs typeface="Alfa Slab One"/>
              <a:sym typeface="Alfa Slab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4"/>
                                        </p:tgtEl>
                                        <p:attrNameLst>
                                          <p:attrName>style.visibility</p:attrName>
                                        </p:attrNameLst>
                                      </p:cBhvr>
                                      <p:to>
                                        <p:strVal val="visible"/>
                                      </p:to>
                                    </p:set>
                                    <p:anim calcmode="lin" valueType="num">
                                      <p:cBhvr additive="base">
                                        <p:cTn id="7" dur="1000"/>
                                        <p:tgtEl>
                                          <p:spTgt spid="3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64"/>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Different Things affect the Hazard Risk from Natural Hazards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Task: Pairwork</a:t>
            </a:r>
            <a:endParaRPr/>
          </a:p>
        </p:txBody>
      </p:sp>
      <p:sp>
        <p:nvSpPr>
          <p:cNvPr id="327" name="Google Shape;327;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GB">
                <a:solidFill>
                  <a:srgbClr val="000000"/>
                </a:solidFill>
              </a:rPr>
              <a:t>With your partner, write down any three factors which may affect the hazard risk from natural hazards</a:t>
            </a:r>
            <a:endParaRPr>
              <a:solidFill>
                <a:srgbClr val="000000"/>
              </a:solidFill>
            </a:endParaRPr>
          </a:p>
          <a:p>
            <a:pPr marL="457200" lvl="0" indent="-342900" algn="l" rtl="0">
              <a:spcBef>
                <a:spcPts val="0"/>
              </a:spcBef>
              <a:spcAft>
                <a:spcPts val="0"/>
              </a:spcAft>
              <a:buClr>
                <a:srgbClr val="000000"/>
              </a:buClr>
              <a:buSzPts val="1800"/>
              <a:buChar char="●"/>
            </a:pPr>
            <a:r>
              <a:rPr lang="en-GB">
                <a:solidFill>
                  <a:srgbClr val="000000"/>
                </a:solidFill>
              </a:rPr>
              <a:t>You have two minutes before you give feedback to the class / teacher</a:t>
            </a:r>
            <a:endParaRPr>
              <a:solidFill>
                <a:srgbClr val="000000"/>
              </a:solidFill>
            </a:endParaRPr>
          </a:p>
          <a:p>
            <a:pPr marL="457200" lvl="0" indent="0" algn="l" rtl="0">
              <a:spcBef>
                <a:spcPts val="1600"/>
              </a:spcBef>
              <a:spcAft>
                <a:spcPts val="1600"/>
              </a:spcAft>
              <a:buNone/>
            </a:pPr>
            <a:endParaRPr>
              <a:solidFill>
                <a:srgbClr val="000000"/>
              </a:solidFill>
            </a:endParaRPr>
          </a:p>
        </p:txBody>
      </p:sp>
      <p:pic>
        <p:nvPicPr>
          <p:cNvPr id="328" name="Google Shape;328;p65"/>
          <p:cNvPicPr preferRelativeResize="0"/>
          <p:nvPr/>
        </p:nvPicPr>
        <p:blipFill>
          <a:blip r:embed="rId3">
            <a:alphaModFix/>
          </a:blip>
          <a:stretch>
            <a:fillRect/>
          </a:stretch>
        </p:blipFill>
        <p:spPr>
          <a:xfrm rot="621711">
            <a:off x="5797094" y="2810686"/>
            <a:ext cx="2827939" cy="1886750"/>
          </a:xfrm>
          <a:prstGeom prst="rect">
            <a:avLst/>
          </a:prstGeom>
          <a:noFill/>
          <a:ln>
            <a:noFill/>
          </a:ln>
        </p:spPr>
      </p:pic>
      <p:pic>
        <p:nvPicPr>
          <p:cNvPr id="329" name="Google Shape;329;p65" descr="school-153561__180.png"/>
          <p:cNvPicPr preferRelativeResize="0"/>
          <p:nvPr/>
        </p:nvPicPr>
        <p:blipFill rotWithShape="1">
          <a:blip r:embed="rId4">
            <a:alphaModFix/>
          </a:blip>
          <a:srcRect/>
          <a:stretch/>
        </p:blipFill>
        <p:spPr>
          <a:xfrm rot="-2363768">
            <a:off x="7579773" y="260244"/>
            <a:ext cx="1496786" cy="748393"/>
          </a:xfrm>
          <a:prstGeom prst="rect">
            <a:avLst/>
          </a:prstGeom>
          <a:noFill/>
          <a:ln>
            <a:noFill/>
          </a:ln>
        </p:spPr>
      </p:pic>
      <p:sp>
        <p:nvSpPr>
          <p:cNvPr id="330" name="Google Shape;330;p65"/>
          <p:cNvSpPr txBox="1">
            <a:spLocks noGrp="1"/>
          </p:cNvSpPr>
          <p:nvPr>
            <p:ph type="body" idx="1"/>
          </p:nvPr>
        </p:nvSpPr>
        <p:spPr>
          <a:xfrm>
            <a:off x="381075" y="2659675"/>
            <a:ext cx="2808000" cy="1424400"/>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GB" sz="1700">
                <a:solidFill>
                  <a:srgbClr val="000000"/>
                </a:solidFill>
              </a:rPr>
              <a:t>Hazard Risk is the probability of people being impacted by a hazard in a specific area.</a:t>
            </a:r>
            <a:endParaRPr sz="170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66"/>
          <p:cNvSpPr txBox="1">
            <a:spLocks noGrp="1"/>
          </p:cNvSpPr>
          <p:nvPr>
            <p:ph type="title"/>
          </p:nvPr>
        </p:nvSpPr>
        <p:spPr>
          <a:xfrm>
            <a:off x="311700" y="631800"/>
            <a:ext cx="2808000" cy="150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Hazard Risks can be put into three categories</a:t>
            </a:r>
            <a:endParaRPr/>
          </a:p>
        </p:txBody>
      </p:sp>
      <p:sp>
        <p:nvSpPr>
          <p:cNvPr id="336" name="Google Shape;336;p66"/>
          <p:cNvSpPr txBox="1">
            <a:spLocks noGrp="1"/>
          </p:cNvSpPr>
          <p:nvPr>
            <p:ph type="body" idx="1"/>
          </p:nvPr>
        </p:nvSpPr>
        <p:spPr>
          <a:xfrm>
            <a:off x="311700" y="2292150"/>
            <a:ext cx="2808000" cy="227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700">
                <a:solidFill>
                  <a:srgbClr val="000000"/>
                </a:solidFill>
              </a:rPr>
              <a:t>Hazard Risk is the probability of people being impacted by a hazard in a specific area. There are many things that can determine a hazard:</a:t>
            </a:r>
            <a:endParaRPr sz="1700">
              <a:solidFill>
                <a:srgbClr val="000000"/>
              </a:solidFill>
            </a:endParaRPr>
          </a:p>
        </p:txBody>
      </p:sp>
      <p:graphicFrame>
        <p:nvGraphicFramePr>
          <p:cNvPr id="337" name="Google Shape;337;p66"/>
          <p:cNvGraphicFramePr/>
          <p:nvPr/>
        </p:nvGraphicFramePr>
        <p:xfrm>
          <a:off x="3226200" y="1695300"/>
          <a:ext cx="5698575" cy="3171500"/>
        </p:xfrm>
        <a:graphic>
          <a:graphicData uri="http://schemas.openxmlformats.org/drawingml/2006/table">
            <a:tbl>
              <a:tblPr>
                <a:noFill/>
                <a:tableStyleId>{5BAA47CF-A7F0-4F68-9702-14248C062148}</a:tableStyleId>
              </a:tblPr>
              <a:tblGrid>
                <a:gridCol w="1899525">
                  <a:extLst>
                    <a:ext uri="{9D8B030D-6E8A-4147-A177-3AD203B41FA5}">
                      <a16:colId xmlns:a16="http://schemas.microsoft.com/office/drawing/2014/main" val="20000"/>
                    </a:ext>
                  </a:extLst>
                </a:gridCol>
                <a:gridCol w="1899525">
                  <a:extLst>
                    <a:ext uri="{9D8B030D-6E8A-4147-A177-3AD203B41FA5}">
                      <a16:colId xmlns:a16="http://schemas.microsoft.com/office/drawing/2014/main" val="20001"/>
                    </a:ext>
                  </a:extLst>
                </a:gridCol>
                <a:gridCol w="1899525">
                  <a:extLst>
                    <a:ext uri="{9D8B030D-6E8A-4147-A177-3AD203B41FA5}">
                      <a16:colId xmlns:a16="http://schemas.microsoft.com/office/drawing/2014/main" val="20002"/>
                    </a:ext>
                  </a:extLst>
                </a:gridCol>
              </a:tblGrid>
              <a:tr h="1038550">
                <a:tc>
                  <a:txBody>
                    <a:bodyPr/>
                    <a:lstStyle/>
                    <a:p>
                      <a:pPr marL="0" lvl="0" indent="0" algn="l" rtl="0">
                        <a:spcBef>
                          <a:spcPts val="0"/>
                        </a:spcBef>
                        <a:spcAft>
                          <a:spcPts val="0"/>
                        </a:spcAft>
                        <a:buNone/>
                      </a:pPr>
                      <a:r>
                        <a:rPr lang="en-GB" sz="1900" b="1"/>
                        <a:t>Nature of the Hazard</a:t>
                      </a:r>
                      <a:endParaRPr sz="1900" b="1"/>
                    </a:p>
                  </a:txBody>
                  <a:tcPr marL="91425" marR="91425" marT="91425" marB="91425"/>
                </a:tc>
                <a:tc>
                  <a:txBody>
                    <a:bodyPr/>
                    <a:lstStyle/>
                    <a:p>
                      <a:pPr marL="0" lvl="0" indent="0" algn="l" rtl="0">
                        <a:spcBef>
                          <a:spcPts val="0"/>
                        </a:spcBef>
                        <a:spcAft>
                          <a:spcPts val="0"/>
                        </a:spcAft>
                        <a:buNone/>
                      </a:pPr>
                      <a:r>
                        <a:rPr lang="en-GB" sz="1900" b="1"/>
                        <a:t>Vulnerability</a:t>
                      </a:r>
                      <a:endParaRPr sz="1900" b="1"/>
                    </a:p>
                  </a:txBody>
                  <a:tcPr marL="91425" marR="91425" marT="91425" marB="91425"/>
                </a:tc>
                <a:tc>
                  <a:txBody>
                    <a:bodyPr/>
                    <a:lstStyle/>
                    <a:p>
                      <a:pPr marL="0" lvl="0" indent="0" algn="l" rtl="0">
                        <a:spcBef>
                          <a:spcPts val="0"/>
                        </a:spcBef>
                        <a:spcAft>
                          <a:spcPts val="0"/>
                        </a:spcAft>
                        <a:buNone/>
                      </a:pPr>
                      <a:r>
                        <a:rPr lang="en-GB" sz="1900" b="1"/>
                        <a:t>Ability to Cope</a:t>
                      </a:r>
                      <a:endParaRPr sz="1900" b="1"/>
                    </a:p>
                  </a:txBody>
                  <a:tcPr marL="91425" marR="91425" marT="91425" marB="91425"/>
                </a:tc>
                <a:extLst>
                  <a:ext uri="{0D108BD9-81ED-4DB2-BD59-A6C34878D82A}">
                    <a16:rowId xmlns:a16="http://schemas.microsoft.com/office/drawing/2014/main" val="10000"/>
                  </a:ext>
                </a:extLst>
              </a:tr>
              <a:tr h="545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4965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545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545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bl>
          </a:graphicData>
        </a:graphic>
      </p:graphicFrame>
      <p:sp>
        <p:nvSpPr>
          <p:cNvPr id="338" name="Google Shape;338;p66"/>
          <p:cNvSpPr txBox="1">
            <a:spLocks noGrp="1"/>
          </p:cNvSpPr>
          <p:nvPr>
            <p:ph type="body" idx="1"/>
          </p:nvPr>
        </p:nvSpPr>
        <p:spPr>
          <a:xfrm>
            <a:off x="3226200" y="446950"/>
            <a:ext cx="5410800" cy="10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solidFill>
                  <a:srgbClr val="000000"/>
                </a:solidFill>
              </a:rPr>
              <a:t>Task: Wall Crawl</a:t>
            </a:r>
            <a:endParaRPr sz="1400" b="1">
              <a:solidFill>
                <a:srgbClr val="000000"/>
              </a:solidFill>
            </a:endParaRPr>
          </a:p>
          <a:p>
            <a:pPr marL="0" lvl="0" indent="0" algn="l" rtl="0">
              <a:spcBef>
                <a:spcPts val="1600"/>
              </a:spcBef>
              <a:spcAft>
                <a:spcPts val="1600"/>
              </a:spcAft>
              <a:buNone/>
            </a:pPr>
            <a:r>
              <a:rPr lang="en-GB" sz="1400">
                <a:solidFill>
                  <a:srgbClr val="000000"/>
                </a:solidFill>
              </a:rPr>
              <a:t>Search for the information on the classroom walls and add notes to your tables.</a:t>
            </a:r>
            <a:endParaRPr sz="1400">
              <a:solidFill>
                <a:srgbClr val="000000"/>
              </a:solidFill>
            </a:endParaRPr>
          </a:p>
        </p:txBody>
      </p:sp>
      <p:pic>
        <p:nvPicPr>
          <p:cNvPr id="339" name="Google Shape;339;p66" descr="school-153561__180.png"/>
          <p:cNvPicPr preferRelativeResize="0"/>
          <p:nvPr/>
        </p:nvPicPr>
        <p:blipFill rotWithShape="1">
          <a:blip r:embed="rId3">
            <a:alphaModFix/>
          </a:blip>
          <a:srcRect/>
          <a:stretch/>
        </p:blipFill>
        <p:spPr>
          <a:xfrm rot="-2363768">
            <a:off x="7579773" y="260244"/>
            <a:ext cx="1496786" cy="74839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67"/>
          <p:cNvSpPr txBox="1"/>
          <p:nvPr/>
        </p:nvSpPr>
        <p:spPr>
          <a:xfrm>
            <a:off x="106650" y="1625650"/>
            <a:ext cx="4242300" cy="3430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300" b="1">
                <a:latin typeface="Proxima Nova"/>
                <a:ea typeface="Proxima Nova"/>
                <a:cs typeface="Proxima Nova"/>
                <a:sym typeface="Proxima Nova"/>
              </a:rPr>
              <a:t>Nature of Natural Hazards</a:t>
            </a:r>
            <a:endParaRPr sz="1300" b="1">
              <a:latin typeface="Proxima Nova"/>
              <a:ea typeface="Proxima Nova"/>
              <a:cs typeface="Proxima Nova"/>
              <a:sym typeface="Proxima Nova"/>
            </a:endParaRPr>
          </a:p>
          <a:p>
            <a:pPr marL="0" lvl="0" indent="0" algn="l" rtl="0">
              <a:spcBef>
                <a:spcPts val="0"/>
              </a:spcBef>
              <a:spcAft>
                <a:spcPts val="0"/>
              </a:spcAft>
              <a:buNone/>
            </a:pPr>
            <a:endParaRPr sz="1300" b="1">
              <a:latin typeface="Proxima Nova"/>
              <a:ea typeface="Proxima Nova"/>
              <a:cs typeface="Proxima Nova"/>
              <a:sym typeface="Proxima Nova"/>
            </a:endParaRPr>
          </a:p>
          <a:p>
            <a:pPr marL="0" lvl="0" indent="0" algn="l" rtl="0">
              <a:spcBef>
                <a:spcPts val="0"/>
              </a:spcBef>
              <a:spcAft>
                <a:spcPts val="0"/>
              </a:spcAft>
              <a:buNone/>
            </a:pPr>
            <a:r>
              <a:rPr lang="en-GB" sz="1300" b="1">
                <a:latin typeface="Proxima Nova"/>
                <a:ea typeface="Proxima Nova"/>
                <a:cs typeface="Proxima Nova"/>
                <a:sym typeface="Proxima Nova"/>
              </a:rPr>
              <a:t>Type</a:t>
            </a:r>
            <a:r>
              <a:rPr lang="en-GB" sz="1300">
                <a:latin typeface="Proxima Nova"/>
                <a:ea typeface="Proxima Nova"/>
                <a:cs typeface="Proxima Nova"/>
                <a:sym typeface="Proxima Nova"/>
              </a:rPr>
              <a:t> - the risk from some hazards is far greater than others. E.g. tropical storms can be forecasted, enabling people to evacuate and avoid danger. But earthquakes are sudden, and so it’s more difficult to protect people. </a:t>
            </a:r>
            <a:endParaRPr sz="1300">
              <a:latin typeface="Proxima Nova"/>
              <a:ea typeface="Proxima Nova"/>
              <a:cs typeface="Proxima Nova"/>
              <a:sym typeface="Proxima Nova"/>
            </a:endParaRPr>
          </a:p>
          <a:p>
            <a:pPr marL="457200" lvl="0" indent="0" algn="l" rtl="0">
              <a:spcBef>
                <a:spcPts val="0"/>
              </a:spcBef>
              <a:spcAft>
                <a:spcPts val="0"/>
              </a:spcAft>
              <a:buNone/>
            </a:pPr>
            <a:endParaRPr sz="1300" b="1">
              <a:latin typeface="Proxima Nova"/>
              <a:ea typeface="Proxima Nova"/>
              <a:cs typeface="Proxima Nova"/>
              <a:sym typeface="Proxima Nova"/>
            </a:endParaRPr>
          </a:p>
          <a:p>
            <a:pPr marL="0" lvl="0" indent="0" algn="l" rtl="0">
              <a:spcBef>
                <a:spcPts val="0"/>
              </a:spcBef>
              <a:spcAft>
                <a:spcPts val="0"/>
              </a:spcAft>
              <a:buNone/>
            </a:pPr>
            <a:r>
              <a:rPr lang="en-GB" sz="1300" b="1">
                <a:latin typeface="Proxima Nova"/>
                <a:ea typeface="Proxima Nova"/>
                <a:cs typeface="Proxima Nova"/>
                <a:sym typeface="Proxima Nova"/>
              </a:rPr>
              <a:t>Frequency</a:t>
            </a:r>
            <a:r>
              <a:rPr lang="en-GB" sz="1300">
                <a:latin typeface="Proxima Nova"/>
                <a:ea typeface="Proxima Nova"/>
                <a:cs typeface="Proxima Nova"/>
                <a:sym typeface="Proxima Nova"/>
              </a:rPr>
              <a:t> - natural hazards which occur more often may carry a higher risk, thereby affecting people’s lives much more. </a:t>
            </a:r>
            <a:endParaRPr sz="1300">
              <a:latin typeface="Proxima Nova"/>
              <a:ea typeface="Proxima Nova"/>
              <a:cs typeface="Proxima Nova"/>
              <a:sym typeface="Proxima Nova"/>
            </a:endParaRPr>
          </a:p>
          <a:p>
            <a:pPr marL="457200" lvl="0" indent="0" algn="l" rtl="0">
              <a:spcBef>
                <a:spcPts val="0"/>
              </a:spcBef>
              <a:spcAft>
                <a:spcPts val="0"/>
              </a:spcAft>
              <a:buNone/>
            </a:pPr>
            <a:endParaRPr sz="1300" b="1">
              <a:latin typeface="Proxima Nova"/>
              <a:ea typeface="Proxima Nova"/>
              <a:cs typeface="Proxima Nova"/>
              <a:sym typeface="Proxima Nova"/>
            </a:endParaRPr>
          </a:p>
          <a:p>
            <a:pPr marL="0" lvl="0" indent="0" algn="l" rtl="0">
              <a:spcBef>
                <a:spcPts val="0"/>
              </a:spcBef>
              <a:spcAft>
                <a:spcPts val="0"/>
              </a:spcAft>
              <a:buNone/>
            </a:pPr>
            <a:r>
              <a:rPr lang="en-GB" sz="1300" b="1">
                <a:latin typeface="Proxima Nova"/>
                <a:ea typeface="Proxima Nova"/>
                <a:cs typeface="Proxima Nova"/>
                <a:sym typeface="Proxima Nova"/>
              </a:rPr>
              <a:t>Magnitude</a:t>
            </a:r>
            <a:r>
              <a:rPr lang="en-GB" sz="1300">
                <a:latin typeface="Proxima Nova"/>
                <a:ea typeface="Proxima Nova"/>
                <a:cs typeface="Proxima Nova"/>
                <a:sym typeface="Proxima Nova"/>
              </a:rPr>
              <a:t> - more severe natural hazards usually have greater impacts. E.g. the magnitude 9.0 earthquake that struck </a:t>
            </a:r>
            <a:r>
              <a:rPr lang="en-GB" sz="1300" u="sng">
                <a:latin typeface="Proxima Nova"/>
                <a:ea typeface="Proxima Nova"/>
                <a:cs typeface="Proxima Nova"/>
                <a:sym typeface="Proxima Nova"/>
              </a:rPr>
              <a:t>Japan</a:t>
            </a:r>
            <a:r>
              <a:rPr lang="en-GB" sz="1300">
                <a:latin typeface="Proxima Nova"/>
                <a:ea typeface="Proxima Nova"/>
                <a:cs typeface="Proxima Nova"/>
                <a:sym typeface="Proxima Nova"/>
              </a:rPr>
              <a:t> in 2011 killed almost 16,000 people. However, the 6.3 magnitude earthquake that hit </a:t>
            </a:r>
            <a:r>
              <a:rPr lang="en-GB" sz="1300" u="sng">
                <a:latin typeface="Proxima Nova"/>
                <a:ea typeface="Proxima Nova"/>
                <a:cs typeface="Proxima Nova"/>
                <a:sym typeface="Proxima Nova"/>
              </a:rPr>
              <a:t>L’Aquila, Italy</a:t>
            </a:r>
            <a:r>
              <a:rPr lang="en-GB" sz="1300">
                <a:latin typeface="Proxima Nova"/>
                <a:ea typeface="Proxima Nova"/>
                <a:cs typeface="Proxima Nova"/>
                <a:sym typeface="Proxima Nova"/>
              </a:rPr>
              <a:t>, in 2009, killed approximately 300 people.</a:t>
            </a:r>
            <a:endParaRPr sz="1300">
              <a:latin typeface="Proxima Nova"/>
              <a:ea typeface="Proxima Nova"/>
              <a:cs typeface="Proxima Nova"/>
              <a:sym typeface="Proxima Nova"/>
            </a:endParaRPr>
          </a:p>
        </p:txBody>
      </p:sp>
      <p:pic>
        <p:nvPicPr>
          <p:cNvPr id="345" name="Google Shape;345;p67"/>
          <p:cNvPicPr preferRelativeResize="0"/>
          <p:nvPr/>
        </p:nvPicPr>
        <p:blipFill>
          <a:blip r:embed="rId3">
            <a:alphaModFix/>
          </a:blip>
          <a:stretch>
            <a:fillRect/>
          </a:stretch>
        </p:blipFill>
        <p:spPr>
          <a:xfrm>
            <a:off x="4523595" y="1147076"/>
            <a:ext cx="2143366" cy="2240449"/>
          </a:xfrm>
          <a:prstGeom prst="rect">
            <a:avLst/>
          </a:prstGeom>
          <a:noFill/>
          <a:ln w="28575" cap="flat" cmpd="sng">
            <a:solidFill>
              <a:schemeClr val="accent3"/>
            </a:solidFill>
            <a:prstDash val="solid"/>
            <a:round/>
            <a:headEnd type="none" w="sm" len="sm"/>
            <a:tailEnd type="none" w="sm" len="sm"/>
          </a:ln>
        </p:spPr>
      </p:pic>
      <p:pic>
        <p:nvPicPr>
          <p:cNvPr id="346" name="Google Shape;346;p67"/>
          <p:cNvPicPr preferRelativeResize="0"/>
          <p:nvPr/>
        </p:nvPicPr>
        <p:blipFill>
          <a:blip r:embed="rId4">
            <a:alphaModFix/>
          </a:blip>
          <a:stretch>
            <a:fillRect/>
          </a:stretch>
        </p:blipFill>
        <p:spPr>
          <a:xfrm>
            <a:off x="6301625" y="0"/>
            <a:ext cx="2842374" cy="2842374"/>
          </a:xfrm>
          <a:prstGeom prst="rect">
            <a:avLst/>
          </a:prstGeom>
          <a:noFill/>
          <a:ln w="28575" cap="flat" cmpd="sng">
            <a:solidFill>
              <a:schemeClr val="accent3"/>
            </a:solidFill>
            <a:prstDash val="solid"/>
            <a:round/>
            <a:headEnd type="none" w="sm" len="sm"/>
            <a:tailEnd type="none" w="sm" len="sm"/>
          </a:ln>
        </p:spPr>
      </p:pic>
      <p:pic>
        <p:nvPicPr>
          <p:cNvPr id="347" name="Google Shape;347;p67"/>
          <p:cNvPicPr preferRelativeResize="0"/>
          <p:nvPr/>
        </p:nvPicPr>
        <p:blipFill>
          <a:blip r:embed="rId5">
            <a:alphaModFix/>
          </a:blip>
          <a:stretch>
            <a:fillRect/>
          </a:stretch>
        </p:blipFill>
        <p:spPr>
          <a:xfrm>
            <a:off x="5785968" y="2903052"/>
            <a:ext cx="3358032" cy="2240450"/>
          </a:xfrm>
          <a:prstGeom prst="rect">
            <a:avLst/>
          </a:prstGeom>
          <a:noFill/>
          <a:ln w="28575" cap="flat" cmpd="sng">
            <a:solidFill>
              <a:schemeClr val="accent3"/>
            </a:solidFill>
            <a:prstDash val="solid"/>
            <a:round/>
            <a:headEnd type="none" w="sm" len="sm"/>
            <a:tailEnd type="none" w="sm" len="sm"/>
          </a:ln>
        </p:spPr>
      </p:pic>
      <p:sp>
        <p:nvSpPr>
          <p:cNvPr id="348" name="Google Shape;348;p67"/>
          <p:cNvSpPr txBox="1">
            <a:spLocks noGrp="1"/>
          </p:cNvSpPr>
          <p:nvPr>
            <p:ph type="title"/>
          </p:nvPr>
        </p:nvSpPr>
        <p:spPr>
          <a:xfrm>
            <a:off x="106650" y="102075"/>
            <a:ext cx="59169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Different Factors Impact the Hazard Risk from Natural Hazards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68"/>
          <p:cNvSpPr txBox="1">
            <a:spLocks noGrp="1"/>
          </p:cNvSpPr>
          <p:nvPr>
            <p:ph type="title"/>
          </p:nvPr>
        </p:nvSpPr>
        <p:spPr>
          <a:xfrm>
            <a:off x="113350" y="114475"/>
            <a:ext cx="8930700" cy="9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Different Factors Impact the Hazard Risk from Natural Hazards</a:t>
            </a:r>
            <a:endParaRPr/>
          </a:p>
        </p:txBody>
      </p:sp>
      <p:sp>
        <p:nvSpPr>
          <p:cNvPr id="354" name="Google Shape;354;p68"/>
          <p:cNvSpPr txBox="1"/>
          <p:nvPr/>
        </p:nvSpPr>
        <p:spPr>
          <a:xfrm>
            <a:off x="277675" y="1295800"/>
            <a:ext cx="2908800" cy="33453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Proxima Nova"/>
                <a:ea typeface="Proxima Nova"/>
                <a:cs typeface="Proxima Nova"/>
                <a:sym typeface="Proxima Nova"/>
              </a:rPr>
              <a:t>Vulnerability</a:t>
            </a:r>
            <a:endParaRPr b="1">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GB">
                <a:latin typeface="Proxima Nova"/>
                <a:ea typeface="Proxima Nova"/>
                <a:cs typeface="Proxima Nova"/>
                <a:sym typeface="Proxima Nova"/>
              </a:rPr>
              <a:t>The </a:t>
            </a:r>
            <a:r>
              <a:rPr lang="en-GB" b="1">
                <a:latin typeface="Proxima Nova"/>
                <a:ea typeface="Proxima Nova"/>
                <a:cs typeface="Proxima Nova"/>
                <a:sym typeface="Proxima Nova"/>
              </a:rPr>
              <a:t>more people </a:t>
            </a:r>
            <a:r>
              <a:rPr lang="en-GB">
                <a:latin typeface="Proxima Nova"/>
                <a:ea typeface="Proxima Nova"/>
                <a:cs typeface="Proxima Nova"/>
                <a:sym typeface="Proxima Nova"/>
              </a:rPr>
              <a:t>that are located in an area exposed to natural hazards, the </a:t>
            </a:r>
            <a:r>
              <a:rPr lang="en-GB" b="1">
                <a:latin typeface="Proxima Nova"/>
                <a:ea typeface="Proxima Nova"/>
                <a:cs typeface="Proxima Nova"/>
                <a:sym typeface="Proxima Nova"/>
              </a:rPr>
              <a:t>greater the likelihood</a:t>
            </a:r>
            <a:r>
              <a:rPr lang="en-GB">
                <a:latin typeface="Proxima Nova"/>
                <a:ea typeface="Proxima Nova"/>
                <a:cs typeface="Proxima Nova"/>
                <a:sym typeface="Proxima Nova"/>
              </a:rPr>
              <a:t> they will be impacted by a natural hazard. For example, an area with a high population density on a floodplain, like </a:t>
            </a:r>
            <a:r>
              <a:rPr lang="en-GB" u="sng">
                <a:latin typeface="Proxima Nova"/>
                <a:ea typeface="Proxima Nova"/>
                <a:cs typeface="Proxima Nova"/>
                <a:sym typeface="Proxima Nova"/>
              </a:rPr>
              <a:t>Bangladesh</a:t>
            </a:r>
            <a:r>
              <a:rPr lang="en-GB">
                <a:latin typeface="Proxima Nova"/>
                <a:ea typeface="Proxima Nova"/>
                <a:cs typeface="Proxima Nova"/>
                <a:sym typeface="Proxima Nova"/>
              </a:rPr>
              <a:t>, is extremely vulnerable to flooding caused by extreme weather, and a city at the base of a volcano, like </a:t>
            </a:r>
            <a:r>
              <a:rPr lang="en-GB" u="sng">
                <a:latin typeface="Proxima Nova"/>
                <a:ea typeface="Proxima Nova"/>
                <a:cs typeface="Proxima Nova"/>
                <a:sym typeface="Proxima Nova"/>
              </a:rPr>
              <a:t>Naples in Italy</a:t>
            </a:r>
            <a:r>
              <a:rPr lang="en-GB">
                <a:latin typeface="Proxima Nova"/>
                <a:ea typeface="Proxima Nova"/>
                <a:cs typeface="Proxima Nova"/>
                <a:sym typeface="Proxima Nova"/>
              </a:rPr>
              <a:t>, is vulnerable to volcanic eruptions.</a:t>
            </a:r>
            <a:endParaRPr sz="1600">
              <a:latin typeface="Proxima Nova"/>
              <a:ea typeface="Proxima Nova"/>
              <a:cs typeface="Proxima Nova"/>
              <a:sym typeface="Proxima Nova"/>
            </a:endParaRPr>
          </a:p>
        </p:txBody>
      </p:sp>
      <p:pic>
        <p:nvPicPr>
          <p:cNvPr id="355" name="Google Shape;355;p68"/>
          <p:cNvPicPr preferRelativeResize="0"/>
          <p:nvPr/>
        </p:nvPicPr>
        <p:blipFill>
          <a:blip r:embed="rId3">
            <a:alphaModFix/>
          </a:blip>
          <a:stretch>
            <a:fillRect/>
          </a:stretch>
        </p:blipFill>
        <p:spPr>
          <a:xfrm>
            <a:off x="6390125" y="1154400"/>
            <a:ext cx="2653925" cy="3628101"/>
          </a:xfrm>
          <a:prstGeom prst="rect">
            <a:avLst/>
          </a:prstGeom>
          <a:noFill/>
          <a:ln w="28575" cap="flat" cmpd="sng">
            <a:solidFill>
              <a:schemeClr val="accent3"/>
            </a:solidFill>
            <a:prstDash val="solid"/>
            <a:round/>
            <a:headEnd type="none" w="sm" len="sm"/>
            <a:tailEnd type="none" w="sm" len="sm"/>
          </a:ln>
        </p:spPr>
      </p:pic>
      <p:pic>
        <p:nvPicPr>
          <p:cNvPr id="356" name="Google Shape;356;p68"/>
          <p:cNvPicPr preferRelativeResize="0"/>
          <p:nvPr/>
        </p:nvPicPr>
        <p:blipFill>
          <a:blip r:embed="rId4">
            <a:alphaModFix/>
          </a:blip>
          <a:stretch>
            <a:fillRect/>
          </a:stretch>
        </p:blipFill>
        <p:spPr>
          <a:xfrm>
            <a:off x="3405000" y="1154400"/>
            <a:ext cx="2898850" cy="3628091"/>
          </a:xfrm>
          <a:prstGeom prst="rect">
            <a:avLst/>
          </a:prstGeom>
          <a:noFill/>
          <a:ln w="28575" cap="flat" cmpd="sng">
            <a:solidFill>
              <a:schemeClr val="accent3"/>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9"/>
          <p:cNvSpPr txBox="1">
            <a:spLocks noGrp="1"/>
          </p:cNvSpPr>
          <p:nvPr>
            <p:ph type="title"/>
          </p:nvPr>
        </p:nvSpPr>
        <p:spPr>
          <a:xfrm>
            <a:off x="106650" y="74800"/>
            <a:ext cx="8930700" cy="9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Different Factors Impact the Hazard Risk from Natural Hazards</a:t>
            </a:r>
            <a:endParaRPr/>
          </a:p>
        </p:txBody>
      </p:sp>
      <p:sp>
        <p:nvSpPr>
          <p:cNvPr id="362" name="Google Shape;362;p69"/>
          <p:cNvSpPr txBox="1"/>
          <p:nvPr/>
        </p:nvSpPr>
        <p:spPr>
          <a:xfrm>
            <a:off x="317350" y="1414800"/>
            <a:ext cx="2790000" cy="2948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Proxima Nova"/>
                <a:ea typeface="Proxima Nova"/>
                <a:cs typeface="Proxima Nova"/>
                <a:sym typeface="Proxima Nova"/>
              </a:rPr>
              <a:t>Ability to Cope</a:t>
            </a:r>
            <a:endParaRPr b="1">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GB">
                <a:latin typeface="Proxima Nova"/>
                <a:ea typeface="Proxima Nova"/>
                <a:cs typeface="Proxima Nova"/>
                <a:sym typeface="Proxima Nova"/>
              </a:rPr>
              <a:t>The </a:t>
            </a:r>
            <a:r>
              <a:rPr lang="en-GB" b="1">
                <a:latin typeface="Proxima Nova"/>
                <a:ea typeface="Proxima Nova"/>
                <a:cs typeface="Proxima Nova"/>
                <a:sym typeface="Proxima Nova"/>
              </a:rPr>
              <a:t>better</a:t>
            </a:r>
            <a:r>
              <a:rPr lang="en-GB">
                <a:latin typeface="Proxima Nova"/>
                <a:ea typeface="Proxima Nova"/>
                <a:cs typeface="Proxima Nova"/>
                <a:sym typeface="Proxima Nova"/>
              </a:rPr>
              <a:t> a population can deal with an extreme event, the </a:t>
            </a:r>
            <a:r>
              <a:rPr lang="en-GB" b="1">
                <a:latin typeface="Proxima Nova"/>
                <a:ea typeface="Proxima Nova"/>
                <a:cs typeface="Proxima Nova"/>
                <a:sym typeface="Proxima Nova"/>
              </a:rPr>
              <a:t>lower the risk</a:t>
            </a:r>
            <a:r>
              <a:rPr lang="en-GB">
                <a:latin typeface="Proxima Nova"/>
                <a:ea typeface="Proxima Nova"/>
                <a:cs typeface="Proxima Nova"/>
                <a:sym typeface="Proxima Nova"/>
              </a:rPr>
              <a:t> of them being seriously impacted. For example, </a:t>
            </a:r>
            <a:r>
              <a:rPr lang="en-GB" b="1">
                <a:latin typeface="Proxima Nova"/>
                <a:ea typeface="Proxima Nova"/>
                <a:cs typeface="Proxima Nova"/>
                <a:sym typeface="Proxima Nova"/>
              </a:rPr>
              <a:t>high income countries (HICs) </a:t>
            </a:r>
            <a:r>
              <a:rPr lang="en-GB">
                <a:latin typeface="Proxima Nova"/>
                <a:ea typeface="Proxima Nova"/>
                <a:cs typeface="Proxima Nova"/>
                <a:sym typeface="Proxima Nova"/>
              </a:rPr>
              <a:t>are better able to deal with flood events because they can afford to construct flood defences and evacuate people to safety.</a:t>
            </a:r>
            <a:endParaRPr sz="1600">
              <a:latin typeface="Proxima Nova"/>
              <a:ea typeface="Proxima Nova"/>
              <a:cs typeface="Proxima Nova"/>
              <a:sym typeface="Proxima Nova"/>
            </a:endParaRPr>
          </a:p>
        </p:txBody>
      </p:sp>
      <p:pic>
        <p:nvPicPr>
          <p:cNvPr id="363" name="Google Shape;363;p69"/>
          <p:cNvPicPr preferRelativeResize="0"/>
          <p:nvPr/>
        </p:nvPicPr>
        <p:blipFill>
          <a:blip r:embed="rId3">
            <a:alphaModFix/>
          </a:blip>
          <a:stretch>
            <a:fillRect/>
          </a:stretch>
        </p:blipFill>
        <p:spPr>
          <a:xfrm>
            <a:off x="6050651" y="3079675"/>
            <a:ext cx="3093350" cy="2063826"/>
          </a:xfrm>
          <a:prstGeom prst="rect">
            <a:avLst/>
          </a:prstGeom>
          <a:noFill/>
          <a:ln w="28575" cap="flat" cmpd="sng">
            <a:solidFill>
              <a:schemeClr val="accent3"/>
            </a:solidFill>
            <a:prstDash val="solid"/>
            <a:round/>
            <a:headEnd type="none" w="sm" len="sm"/>
            <a:tailEnd type="none" w="sm" len="sm"/>
          </a:ln>
        </p:spPr>
      </p:pic>
      <p:pic>
        <p:nvPicPr>
          <p:cNvPr id="364" name="Google Shape;364;p69"/>
          <p:cNvPicPr preferRelativeResize="0"/>
          <p:nvPr/>
        </p:nvPicPr>
        <p:blipFill>
          <a:blip r:embed="rId4">
            <a:alphaModFix/>
          </a:blip>
          <a:stretch>
            <a:fillRect/>
          </a:stretch>
        </p:blipFill>
        <p:spPr>
          <a:xfrm>
            <a:off x="6050650" y="977160"/>
            <a:ext cx="3093350" cy="2102515"/>
          </a:xfrm>
          <a:prstGeom prst="rect">
            <a:avLst/>
          </a:prstGeom>
          <a:noFill/>
          <a:ln w="28575" cap="flat" cmpd="sng">
            <a:solidFill>
              <a:schemeClr val="accent3"/>
            </a:solidFill>
            <a:prstDash val="solid"/>
            <a:round/>
            <a:headEnd type="none" w="sm" len="sm"/>
            <a:tailEnd type="none" w="sm" len="sm"/>
          </a:ln>
        </p:spPr>
      </p:pic>
      <p:pic>
        <p:nvPicPr>
          <p:cNvPr id="365" name="Google Shape;365;p69"/>
          <p:cNvPicPr preferRelativeResize="0"/>
          <p:nvPr/>
        </p:nvPicPr>
        <p:blipFill>
          <a:blip r:embed="rId5">
            <a:alphaModFix/>
          </a:blip>
          <a:stretch>
            <a:fillRect/>
          </a:stretch>
        </p:blipFill>
        <p:spPr>
          <a:xfrm>
            <a:off x="3412150" y="3126275"/>
            <a:ext cx="2638501" cy="1970630"/>
          </a:xfrm>
          <a:prstGeom prst="rect">
            <a:avLst/>
          </a:prstGeom>
          <a:noFill/>
          <a:ln w="28575" cap="flat" cmpd="sng">
            <a:solidFill>
              <a:schemeClr val="accent3"/>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graphicFrame>
        <p:nvGraphicFramePr>
          <p:cNvPr id="370" name="Google Shape;370;p70"/>
          <p:cNvGraphicFramePr/>
          <p:nvPr/>
        </p:nvGraphicFramePr>
        <p:xfrm>
          <a:off x="299400" y="284325"/>
          <a:ext cx="3000000" cy="3000000"/>
        </p:xfrm>
        <a:graphic>
          <a:graphicData uri="http://schemas.openxmlformats.org/drawingml/2006/table">
            <a:tbl>
              <a:tblPr>
                <a:noFill/>
                <a:tableStyleId>{5BAA47CF-A7F0-4F68-9702-14248C062148}</a:tableStyleId>
              </a:tblPr>
              <a:tblGrid>
                <a:gridCol w="3602200">
                  <a:extLst>
                    <a:ext uri="{9D8B030D-6E8A-4147-A177-3AD203B41FA5}">
                      <a16:colId xmlns:a16="http://schemas.microsoft.com/office/drawing/2014/main" val="20000"/>
                    </a:ext>
                  </a:extLst>
                </a:gridCol>
                <a:gridCol w="2727275">
                  <a:extLst>
                    <a:ext uri="{9D8B030D-6E8A-4147-A177-3AD203B41FA5}">
                      <a16:colId xmlns:a16="http://schemas.microsoft.com/office/drawing/2014/main" val="20001"/>
                    </a:ext>
                  </a:extLst>
                </a:gridCol>
                <a:gridCol w="2295900">
                  <a:extLst>
                    <a:ext uri="{9D8B030D-6E8A-4147-A177-3AD203B41FA5}">
                      <a16:colId xmlns:a16="http://schemas.microsoft.com/office/drawing/2014/main" val="20002"/>
                    </a:ext>
                  </a:extLst>
                </a:gridCol>
              </a:tblGrid>
              <a:tr h="825675">
                <a:tc>
                  <a:txBody>
                    <a:bodyPr/>
                    <a:lstStyle/>
                    <a:p>
                      <a:pPr marL="0" lvl="0" indent="0" algn="l" rtl="0">
                        <a:spcBef>
                          <a:spcPts val="0"/>
                        </a:spcBef>
                        <a:spcAft>
                          <a:spcPts val="0"/>
                        </a:spcAft>
                        <a:buNone/>
                      </a:pPr>
                      <a:r>
                        <a:rPr lang="en-GB" sz="1900" b="1"/>
                        <a:t>Nature of the Hazard</a:t>
                      </a:r>
                      <a:endParaRPr sz="1900" b="1"/>
                    </a:p>
                  </a:txBody>
                  <a:tcPr marL="91425" marR="91425" marT="91425" marB="91425"/>
                </a:tc>
                <a:tc>
                  <a:txBody>
                    <a:bodyPr/>
                    <a:lstStyle/>
                    <a:p>
                      <a:pPr marL="0" lvl="0" indent="0" algn="l" rtl="0">
                        <a:spcBef>
                          <a:spcPts val="0"/>
                        </a:spcBef>
                        <a:spcAft>
                          <a:spcPts val="0"/>
                        </a:spcAft>
                        <a:buNone/>
                      </a:pPr>
                      <a:r>
                        <a:rPr lang="en-GB" sz="1900" b="1"/>
                        <a:t>Vulnerability</a:t>
                      </a:r>
                      <a:endParaRPr sz="1900" b="1"/>
                    </a:p>
                  </a:txBody>
                  <a:tcPr marL="91425" marR="91425" marT="91425" marB="91425"/>
                </a:tc>
                <a:tc>
                  <a:txBody>
                    <a:bodyPr/>
                    <a:lstStyle/>
                    <a:p>
                      <a:pPr marL="0" lvl="0" indent="0" algn="l" rtl="0">
                        <a:spcBef>
                          <a:spcPts val="0"/>
                        </a:spcBef>
                        <a:spcAft>
                          <a:spcPts val="0"/>
                        </a:spcAft>
                        <a:buNone/>
                      </a:pPr>
                      <a:r>
                        <a:rPr lang="en-GB" sz="1900" b="1"/>
                        <a:t>Ability to Cope</a:t>
                      </a:r>
                      <a:endParaRPr sz="1900" b="1"/>
                    </a:p>
                  </a:txBody>
                  <a:tcPr marL="91425" marR="91425" marT="91425" marB="91425"/>
                </a:tc>
                <a:extLst>
                  <a:ext uri="{0D108BD9-81ED-4DB2-BD59-A6C34878D82A}">
                    <a16:rowId xmlns:a16="http://schemas.microsoft.com/office/drawing/2014/main" val="10000"/>
                  </a:ext>
                </a:extLst>
              </a:tr>
              <a:tr h="3780300">
                <a:tc>
                  <a:txBody>
                    <a:bodyPr/>
                    <a:lstStyle/>
                    <a:p>
                      <a:pPr marL="0" lvl="0" indent="0" algn="l" rtl="0">
                        <a:spcBef>
                          <a:spcPts val="0"/>
                        </a:spcBef>
                        <a:spcAft>
                          <a:spcPts val="0"/>
                        </a:spcAft>
                        <a:buNone/>
                      </a:pPr>
                      <a:r>
                        <a:rPr lang="en-GB" sz="1200" b="1"/>
                        <a:t>Type</a:t>
                      </a:r>
                      <a:r>
                        <a:rPr lang="en-GB" sz="1200"/>
                        <a:t> - the risk from some hazards is far greater than others. E.g. tropical storms can be forecasted, enabling people to evacuate and avoid danger. But earthquakes are sudden, and so it’s more difficult to protect people. </a:t>
                      </a:r>
                      <a:r>
                        <a:rPr lang="en-GB" sz="1200" b="1"/>
                        <a:t>Frequency</a:t>
                      </a:r>
                      <a:r>
                        <a:rPr lang="en-GB" sz="1200"/>
                        <a:t> - natural hazards which occur more often may carry a higher risk, thereby affecting people’s lives much more. </a:t>
                      </a:r>
                      <a:r>
                        <a:rPr lang="en-GB" sz="1200" b="1"/>
                        <a:t>Magnitude</a:t>
                      </a:r>
                      <a:r>
                        <a:rPr lang="en-GB" sz="1200"/>
                        <a:t> - more severe natural hazards usually have greater impacts. E.g. the magnitude 9.0 earthquake that struck </a:t>
                      </a:r>
                      <a:r>
                        <a:rPr lang="en-GB" sz="1200" u="sng"/>
                        <a:t>Japan</a:t>
                      </a:r>
                      <a:r>
                        <a:rPr lang="en-GB" sz="1200"/>
                        <a:t> in 2011 killed almost 16,000 people. However, the 6.3 magnitude earthquake that hit </a:t>
                      </a:r>
                      <a:r>
                        <a:rPr lang="en-GB" sz="1200" u="sng"/>
                        <a:t>L’Aquila, Italy</a:t>
                      </a:r>
                      <a:r>
                        <a:rPr lang="en-GB" sz="1200"/>
                        <a:t>, in 2009, killed approximately 300 people.</a:t>
                      </a:r>
                      <a:endParaRPr sz="1200"/>
                    </a:p>
                  </a:txBody>
                  <a:tcPr marL="91425" marR="91425" marT="91425" marB="91425"/>
                </a:tc>
                <a:tc>
                  <a:txBody>
                    <a:bodyPr/>
                    <a:lstStyle/>
                    <a:p>
                      <a:pPr marL="0" lvl="0" indent="0" algn="l" rtl="0">
                        <a:spcBef>
                          <a:spcPts val="0"/>
                        </a:spcBef>
                        <a:spcAft>
                          <a:spcPts val="0"/>
                        </a:spcAft>
                        <a:buNone/>
                      </a:pPr>
                      <a:r>
                        <a:rPr lang="en-GB" sz="1200"/>
                        <a:t>The </a:t>
                      </a:r>
                      <a:r>
                        <a:rPr lang="en-GB" sz="1200" b="1"/>
                        <a:t>more people </a:t>
                      </a:r>
                      <a:r>
                        <a:rPr lang="en-GB" sz="1200"/>
                        <a:t>that are located in an area exposed to natural hazards, the </a:t>
                      </a:r>
                      <a:r>
                        <a:rPr lang="en-GB" sz="1200" b="1"/>
                        <a:t>greater the likelihood</a:t>
                      </a:r>
                      <a:r>
                        <a:rPr lang="en-GB" sz="1200"/>
                        <a:t> they will be impacted by a natural hazard. For example, an area with a high population density on a floodplain, like </a:t>
                      </a:r>
                      <a:r>
                        <a:rPr lang="en-GB" sz="1200" u="sng"/>
                        <a:t>Bangladesh</a:t>
                      </a:r>
                      <a:r>
                        <a:rPr lang="en-GB" sz="1200"/>
                        <a:t>, is extremely vulnerable to flooding caused by extreme weather, and a city at the base of a volcano, like </a:t>
                      </a:r>
                      <a:r>
                        <a:rPr lang="en-GB" sz="1200" u="sng"/>
                        <a:t>Naples in Italy</a:t>
                      </a:r>
                      <a:r>
                        <a:rPr lang="en-GB" sz="1200"/>
                        <a:t>, is vulnerable to volcanic eruptions.</a:t>
                      </a:r>
                      <a:endParaRPr sz="1200"/>
                    </a:p>
                  </a:txBody>
                  <a:tcPr marL="91425" marR="91425" marT="91425" marB="91425"/>
                </a:tc>
                <a:tc>
                  <a:txBody>
                    <a:bodyPr/>
                    <a:lstStyle/>
                    <a:p>
                      <a:pPr marL="0" lvl="0" indent="0" algn="l" rtl="0">
                        <a:spcBef>
                          <a:spcPts val="0"/>
                        </a:spcBef>
                        <a:spcAft>
                          <a:spcPts val="0"/>
                        </a:spcAft>
                        <a:buNone/>
                      </a:pPr>
                      <a:r>
                        <a:rPr lang="en-GB" sz="1200"/>
                        <a:t>The </a:t>
                      </a:r>
                      <a:r>
                        <a:rPr lang="en-GB" sz="1200" b="1"/>
                        <a:t>better</a:t>
                      </a:r>
                      <a:r>
                        <a:rPr lang="en-GB" sz="1200"/>
                        <a:t> a population can deal with an extreme event, the </a:t>
                      </a:r>
                      <a:r>
                        <a:rPr lang="en-GB" sz="1200" b="1"/>
                        <a:t>lower the risk</a:t>
                      </a:r>
                      <a:r>
                        <a:rPr lang="en-GB" sz="1200"/>
                        <a:t> of them being seriously impacted. For example, </a:t>
                      </a:r>
                      <a:r>
                        <a:rPr lang="en-GB" sz="1200" b="1"/>
                        <a:t>high income countries (HICs) </a:t>
                      </a:r>
                      <a:r>
                        <a:rPr lang="en-GB" sz="1200"/>
                        <a:t>are better able to deal with flood events because they can afford to construct flood defences and evacuate people to safety.</a:t>
                      </a:r>
                      <a:endParaRPr sz="120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Quiz</a:t>
            </a:r>
            <a:endParaRPr/>
          </a:p>
        </p:txBody>
      </p:sp>
      <p:sp>
        <p:nvSpPr>
          <p:cNvPr id="376" name="Google Shape;376;p71"/>
          <p:cNvSpPr txBox="1">
            <a:spLocks noGrp="1"/>
          </p:cNvSpPr>
          <p:nvPr>
            <p:ph type="body" idx="1"/>
          </p:nvPr>
        </p:nvSpPr>
        <p:spPr>
          <a:xfrm>
            <a:off x="167550" y="1152475"/>
            <a:ext cx="8843100" cy="370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AutoNum type="arabicPeriod"/>
            </a:pPr>
            <a:r>
              <a:rPr lang="en-GB">
                <a:solidFill>
                  <a:srgbClr val="000000"/>
                </a:solidFill>
              </a:rPr>
              <a:t>What is a meteorological hazard?</a:t>
            </a:r>
            <a:endParaRPr>
              <a:solidFill>
                <a:srgbClr val="000000"/>
              </a:solidFill>
            </a:endParaRPr>
          </a:p>
          <a:p>
            <a:pPr marL="914400" lvl="1" indent="-317500" algn="l" rtl="0">
              <a:spcBef>
                <a:spcPts val="0"/>
              </a:spcBef>
              <a:spcAft>
                <a:spcPts val="0"/>
              </a:spcAft>
              <a:buClr>
                <a:srgbClr val="000000"/>
              </a:buClr>
              <a:buSzPts val="1400"/>
              <a:buAutoNum type="alphaLcPeriod"/>
            </a:pPr>
            <a:r>
              <a:rPr lang="en-GB">
                <a:solidFill>
                  <a:srgbClr val="000000"/>
                </a:solidFill>
              </a:rPr>
              <a:t>something that happens when the earth's crust moves</a:t>
            </a:r>
            <a:endParaRPr>
              <a:solidFill>
                <a:srgbClr val="000000"/>
              </a:solidFill>
            </a:endParaRPr>
          </a:p>
          <a:p>
            <a:pPr marL="914400" lvl="1" indent="-317500" algn="l" rtl="0">
              <a:spcBef>
                <a:spcPts val="0"/>
              </a:spcBef>
              <a:spcAft>
                <a:spcPts val="0"/>
              </a:spcAft>
              <a:buClr>
                <a:srgbClr val="000000"/>
              </a:buClr>
              <a:buSzPts val="1400"/>
              <a:buAutoNum type="alphaLcPeriod"/>
            </a:pPr>
            <a:r>
              <a:rPr lang="en-GB">
                <a:solidFill>
                  <a:srgbClr val="000000"/>
                </a:solidFill>
              </a:rPr>
              <a:t>something that happens when a region has certain weather conditions</a:t>
            </a:r>
            <a:endParaRPr>
              <a:solidFill>
                <a:srgbClr val="000000"/>
              </a:solidFill>
            </a:endParaRPr>
          </a:p>
          <a:p>
            <a:pPr marL="914400" lvl="1" indent="-317500" algn="l" rtl="0">
              <a:spcBef>
                <a:spcPts val="0"/>
              </a:spcBef>
              <a:spcAft>
                <a:spcPts val="0"/>
              </a:spcAft>
              <a:buClr>
                <a:srgbClr val="000000"/>
              </a:buClr>
              <a:buSzPts val="1400"/>
              <a:buAutoNum type="alphaLcPeriod"/>
            </a:pPr>
            <a:r>
              <a:rPr lang="en-GB">
                <a:solidFill>
                  <a:srgbClr val="000000"/>
                </a:solidFill>
              </a:rPr>
              <a:t>something that occurs when the climate becomes too hot and causes a drought</a:t>
            </a:r>
            <a:endParaRPr>
              <a:solidFill>
                <a:srgbClr val="000000"/>
              </a:solidFill>
            </a:endParaRPr>
          </a:p>
          <a:p>
            <a:pPr marL="457200" lvl="0" indent="-342900" algn="l" rtl="0">
              <a:spcBef>
                <a:spcPts val="0"/>
              </a:spcBef>
              <a:spcAft>
                <a:spcPts val="0"/>
              </a:spcAft>
              <a:buClr>
                <a:srgbClr val="000000"/>
              </a:buClr>
              <a:buSzPts val="1800"/>
              <a:buAutoNum type="arabicPeriod"/>
            </a:pPr>
            <a:r>
              <a:rPr lang="en-GB">
                <a:solidFill>
                  <a:srgbClr val="000000"/>
                </a:solidFill>
              </a:rPr>
              <a:t>What is a geological hazard?</a:t>
            </a:r>
            <a:endParaRPr>
              <a:solidFill>
                <a:srgbClr val="000000"/>
              </a:solidFill>
            </a:endParaRPr>
          </a:p>
          <a:p>
            <a:pPr marL="914400" lvl="1" indent="-317500" algn="l" rtl="0">
              <a:spcBef>
                <a:spcPts val="0"/>
              </a:spcBef>
              <a:spcAft>
                <a:spcPts val="0"/>
              </a:spcAft>
              <a:buClr>
                <a:srgbClr val="000000"/>
              </a:buClr>
              <a:buSzPts val="1400"/>
              <a:buAutoNum type="alphaLcPeriod"/>
            </a:pPr>
            <a:r>
              <a:rPr lang="en-GB">
                <a:solidFill>
                  <a:srgbClr val="000000"/>
                </a:solidFill>
              </a:rPr>
              <a:t>something that occurs when the earth‘s crust moves</a:t>
            </a:r>
            <a:endParaRPr>
              <a:solidFill>
                <a:srgbClr val="000000"/>
              </a:solidFill>
            </a:endParaRPr>
          </a:p>
          <a:p>
            <a:pPr marL="914400" lvl="1" indent="-317500" algn="l" rtl="0">
              <a:spcBef>
                <a:spcPts val="0"/>
              </a:spcBef>
              <a:spcAft>
                <a:spcPts val="0"/>
              </a:spcAft>
              <a:buClr>
                <a:srgbClr val="000000"/>
              </a:buClr>
              <a:buSzPts val="1400"/>
              <a:buAutoNum type="alphaLcPeriod"/>
            </a:pPr>
            <a:r>
              <a:rPr lang="en-GB">
                <a:solidFill>
                  <a:srgbClr val="000000"/>
                </a:solidFill>
              </a:rPr>
              <a:t>something that happens when a region has certain weather conditions</a:t>
            </a:r>
            <a:endParaRPr>
              <a:solidFill>
                <a:srgbClr val="000000"/>
              </a:solidFill>
            </a:endParaRPr>
          </a:p>
          <a:p>
            <a:pPr marL="914400" lvl="1" indent="-317500" algn="l" rtl="0">
              <a:spcBef>
                <a:spcPts val="0"/>
              </a:spcBef>
              <a:spcAft>
                <a:spcPts val="0"/>
              </a:spcAft>
              <a:buClr>
                <a:srgbClr val="000000"/>
              </a:buClr>
              <a:buSzPts val="1400"/>
              <a:buAutoNum type="alphaLcPeriod"/>
            </a:pPr>
            <a:r>
              <a:rPr lang="en-GB">
                <a:solidFill>
                  <a:srgbClr val="000000"/>
                </a:solidFill>
              </a:rPr>
              <a:t>something that is caused by human activities</a:t>
            </a:r>
            <a:endParaRPr>
              <a:solidFill>
                <a:srgbClr val="000000"/>
              </a:solidFill>
            </a:endParaRPr>
          </a:p>
          <a:p>
            <a:pPr marL="457200" lvl="0" indent="-342900" algn="l" rtl="0">
              <a:spcBef>
                <a:spcPts val="0"/>
              </a:spcBef>
              <a:spcAft>
                <a:spcPts val="0"/>
              </a:spcAft>
              <a:buClr>
                <a:srgbClr val="000000"/>
              </a:buClr>
              <a:buSzPts val="1800"/>
              <a:buAutoNum type="arabicPeriod"/>
            </a:pPr>
            <a:r>
              <a:rPr lang="en-GB">
                <a:solidFill>
                  <a:srgbClr val="000000"/>
                </a:solidFill>
              </a:rPr>
              <a:t>Why are higher income countries better able to cope with flooding?</a:t>
            </a:r>
            <a:endParaRPr>
              <a:solidFill>
                <a:srgbClr val="000000"/>
              </a:solidFill>
            </a:endParaRPr>
          </a:p>
          <a:p>
            <a:pPr marL="914400" lvl="1" indent="-317500" algn="l" rtl="0">
              <a:spcBef>
                <a:spcPts val="0"/>
              </a:spcBef>
              <a:spcAft>
                <a:spcPts val="0"/>
              </a:spcAft>
              <a:buClr>
                <a:srgbClr val="000000"/>
              </a:buClr>
              <a:buSzPts val="1400"/>
              <a:buAutoNum type="alphaLcPeriod"/>
            </a:pPr>
            <a:r>
              <a:rPr lang="en-GB">
                <a:solidFill>
                  <a:srgbClr val="000000"/>
                </a:solidFill>
              </a:rPr>
              <a:t>They can afford to build flood defences and evacuate people</a:t>
            </a:r>
            <a:endParaRPr>
              <a:solidFill>
                <a:srgbClr val="000000"/>
              </a:solidFill>
            </a:endParaRPr>
          </a:p>
          <a:p>
            <a:pPr marL="914400" lvl="1" indent="-317500" algn="l" rtl="0">
              <a:spcBef>
                <a:spcPts val="0"/>
              </a:spcBef>
              <a:spcAft>
                <a:spcPts val="0"/>
              </a:spcAft>
              <a:buClr>
                <a:srgbClr val="000000"/>
              </a:buClr>
              <a:buSzPts val="1400"/>
              <a:buAutoNum type="alphaLcPeriod"/>
            </a:pPr>
            <a:r>
              <a:rPr lang="en-GB">
                <a:solidFill>
                  <a:srgbClr val="000000"/>
                </a:solidFill>
              </a:rPr>
              <a:t>There are better swimmers in higher income countries</a:t>
            </a:r>
            <a:endParaRPr>
              <a:solidFill>
                <a:srgbClr val="000000"/>
              </a:solidFill>
            </a:endParaRPr>
          </a:p>
          <a:p>
            <a:pPr marL="914400" lvl="1" indent="-317500" algn="l" rtl="0">
              <a:spcBef>
                <a:spcPts val="0"/>
              </a:spcBef>
              <a:spcAft>
                <a:spcPts val="0"/>
              </a:spcAft>
              <a:buClr>
                <a:srgbClr val="000000"/>
              </a:buClr>
              <a:buSzPts val="1400"/>
              <a:buAutoNum type="alphaLcPeriod"/>
            </a:pPr>
            <a:r>
              <a:rPr lang="en-GB">
                <a:solidFill>
                  <a:srgbClr val="000000"/>
                </a:solidFill>
              </a:rPr>
              <a:t>Higher income countries don’t suffer the same magnitude flood events</a:t>
            </a:r>
            <a:endParaRPr>
              <a:solidFill>
                <a:srgbClr val="000000"/>
              </a:solidFill>
            </a:endParaRPr>
          </a:p>
          <a:p>
            <a:pPr marL="0" lvl="0" indent="0" algn="l" rtl="0">
              <a:spcBef>
                <a:spcPts val="1600"/>
              </a:spcBef>
              <a:spcAft>
                <a:spcPts val="0"/>
              </a:spcAft>
              <a:buNone/>
            </a:pPr>
            <a:endParaRPr>
              <a:solidFill>
                <a:srgbClr val="000000"/>
              </a:solidFill>
            </a:endParaRPr>
          </a:p>
          <a:p>
            <a:pPr marL="457200" lvl="0" indent="0" algn="l" rtl="0">
              <a:spcBef>
                <a:spcPts val="1600"/>
              </a:spcBef>
              <a:spcAft>
                <a:spcPts val="1600"/>
              </a:spcAft>
              <a:buNone/>
            </a:pPr>
            <a:endParaRPr>
              <a:solidFill>
                <a:srgbClr val="000000"/>
              </a:solidFill>
            </a:endParaRPr>
          </a:p>
        </p:txBody>
      </p:sp>
      <p:pic>
        <p:nvPicPr>
          <p:cNvPr id="377" name="Google Shape;377;p71"/>
          <p:cNvPicPr preferRelativeResize="0"/>
          <p:nvPr/>
        </p:nvPicPr>
        <p:blipFill>
          <a:blip r:embed="rId3">
            <a:alphaModFix/>
          </a:blip>
          <a:stretch>
            <a:fillRect/>
          </a:stretch>
        </p:blipFill>
        <p:spPr>
          <a:xfrm rot="927643">
            <a:off x="6696311" y="371551"/>
            <a:ext cx="2161202" cy="14419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5"/>
          <p:cNvSpPr txBox="1">
            <a:spLocks noGrp="1"/>
          </p:cNvSpPr>
          <p:nvPr>
            <p:ph type="title"/>
          </p:nvPr>
        </p:nvSpPr>
        <p:spPr>
          <a:xfrm>
            <a:off x="311700" y="113575"/>
            <a:ext cx="7585500" cy="472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5600"/>
              <a:t>Starter Activity</a:t>
            </a:r>
            <a:endParaRPr sz="5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72"/>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Natural Hazards are extreme events that present a threat to people and places.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73"/>
          <p:cNvSpPr txBox="1">
            <a:spLocks noGrp="1"/>
          </p:cNvSpPr>
          <p:nvPr>
            <p:ph type="title"/>
          </p:nvPr>
        </p:nvSpPr>
        <p:spPr>
          <a:xfrm>
            <a:off x="311700" y="113575"/>
            <a:ext cx="7585500" cy="472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5600"/>
              <a:t>Application of Learning</a:t>
            </a:r>
            <a:endParaRPr sz="5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Application of Learning Tasks</a:t>
            </a:r>
            <a:endParaRPr/>
          </a:p>
        </p:txBody>
      </p:sp>
      <p:sp>
        <p:nvSpPr>
          <p:cNvPr id="393" name="Google Shape;393;p74"/>
          <p:cNvSpPr txBox="1">
            <a:spLocks noGrp="1"/>
          </p:cNvSpPr>
          <p:nvPr>
            <p:ph type="body" idx="1"/>
          </p:nvPr>
        </p:nvSpPr>
        <p:spPr>
          <a:xfrm>
            <a:off x="162300" y="1017725"/>
            <a:ext cx="8819400" cy="40476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38761D"/>
              </a:buClr>
              <a:buSzPts val="1600"/>
              <a:buAutoNum type="arabicPeriod"/>
            </a:pPr>
            <a:r>
              <a:rPr lang="en-GB" sz="1600" b="1">
                <a:solidFill>
                  <a:srgbClr val="38761D"/>
                </a:solidFill>
              </a:rPr>
              <a:t>Define the term ‘Natural Hazard’.</a:t>
            </a:r>
            <a:endParaRPr sz="1600" b="1">
              <a:solidFill>
                <a:srgbClr val="38761D"/>
              </a:solidFill>
            </a:endParaRPr>
          </a:p>
          <a:p>
            <a:pPr marL="457200" lvl="0" indent="-330200" algn="l" rtl="0">
              <a:lnSpc>
                <a:spcPct val="100000"/>
              </a:lnSpc>
              <a:spcBef>
                <a:spcPts val="0"/>
              </a:spcBef>
              <a:spcAft>
                <a:spcPts val="0"/>
              </a:spcAft>
              <a:buClr>
                <a:srgbClr val="38761D"/>
              </a:buClr>
              <a:buSzPts val="1600"/>
              <a:buAutoNum type="arabicPeriod"/>
            </a:pPr>
            <a:r>
              <a:rPr lang="en-GB" sz="1600" b="1">
                <a:solidFill>
                  <a:srgbClr val="38761D"/>
                </a:solidFill>
              </a:rPr>
              <a:t>What were the magnitudes and death rates of two earthquakes you have studied in today’s lesson?</a:t>
            </a:r>
            <a:endParaRPr sz="1600" b="1">
              <a:solidFill>
                <a:srgbClr val="38761D"/>
              </a:solidFill>
            </a:endParaRPr>
          </a:p>
          <a:p>
            <a:pPr marL="457200" lvl="0" indent="-330200" algn="l" rtl="0">
              <a:lnSpc>
                <a:spcPct val="100000"/>
              </a:lnSpc>
              <a:spcBef>
                <a:spcPts val="0"/>
              </a:spcBef>
              <a:spcAft>
                <a:spcPts val="0"/>
              </a:spcAft>
              <a:buClr>
                <a:srgbClr val="38761D"/>
              </a:buClr>
              <a:buSzPts val="1600"/>
              <a:buAutoNum type="arabicPeriod"/>
            </a:pPr>
            <a:r>
              <a:rPr lang="en-GB" sz="1600" b="1">
                <a:solidFill>
                  <a:srgbClr val="38761D"/>
                </a:solidFill>
              </a:rPr>
              <a:t>What are the two main categories of natural hazards? Give examples for each.</a:t>
            </a:r>
            <a:endParaRPr sz="1600" b="1">
              <a:solidFill>
                <a:srgbClr val="38761D"/>
              </a:solidFill>
            </a:endParaRPr>
          </a:p>
          <a:p>
            <a:pPr marL="457200" lvl="0" indent="-323850" algn="l" rtl="0">
              <a:lnSpc>
                <a:spcPct val="100000"/>
              </a:lnSpc>
              <a:spcBef>
                <a:spcPts val="0"/>
              </a:spcBef>
              <a:spcAft>
                <a:spcPts val="0"/>
              </a:spcAft>
              <a:buClr>
                <a:srgbClr val="38761D"/>
              </a:buClr>
              <a:buSzPts val="1500"/>
              <a:buAutoNum type="arabicPeriod"/>
            </a:pPr>
            <a:r>
              <a:rPr lang="en-GB" sz="1500" b="1">
                <a:solidFill>
                  <a:srgbClr val="38761D"/>
                </a:solidFill>
              </a:rPr>
              <a:t>What are the three main factors which determine hazard risk?</a:t>
            </a:r>
            <a:endParaRPr sz="1500" b="1">
              <a:solidFill>
                <a:srgbClr val="38761D"/>
              </a:solidFill>
            </a:endParaRPr>
          </a:p>
          <a:p>
            <a:pPr marL="457200" lvl="0" indent="-323850" algn="l" rtl="0">
              <a:lnSpc>
                <a:spcPct val="100000"/>
              </a:lnSpc>
              <a:spcBef>
                <a:spcPts val="0"/>
              </a:spcBef>
              <a:spcAft>
                <a:spcPts val="0"/>
              </a:spcAft>
              <a:buClr>
                <a:srgbClr val="E69138"/>
              </a:buClr>
              <a:buSzPts val="1500"/>
              <a:buAutoNum type="arabicPeriod"/>
            </a:pPr>
            <a:r>
              <a:rPr lang="en-GB" sz="1500" b="1">
                <a:solidFill>
                  <a:srgbClr val="E69138"/>
                </a:solidFill>
              </a:rPr>
              <a:t>The nature of a natural hazard can affect how badly it impacts people. Explain why with examples.</a:t>
            </a:r>
            <a:endParaRPr sz="1500" b="1">
              <a:solidFill>
                <a:srgbClr val="E69138"/>
              </a:solidFill>
            </a:endParaRPr>
          </a:p>
          <a:p>
            <a:pPr marL="457200" lvl="0" indent="-323850" algn="l" rtl="0">
              <a:lnSpc>
                <a:spcPct val="100000"/>
              </a:lnSpc>
              <a:spcBef>
                <a:spcPts val="0"/>
              </a:spcBef>
              <a:spcAft>
                <a:spcPts val="0"/>
              </a:spcAft>
              <a:buClr>
                <a:srgbClr val="E69138"/>
              </a:buClr>
              <a:buSzPts val="1500"/>
              <a:buAutoNum type="arabicPeriod"/>
            </a:pPr>
            <a:r>
              <a:rPr lang="en-GB" sz="1500" b="1">
                <a:solidFill>
                  <a:srgbClr val="E69138"/>
                </a:solidFill>
              </a:rPr>
              <a:t>Why might countries with high population densities be more vulnerable to natural hazards?</a:t>
            </a:r>
            <a:endParaRPr sz="1500" b="1">
              <a:solidFill>
                <a:srgbClr val="E69138"/>
              </a:solidFill>
            </a:endParaRPr>
          </a:p>
          <a:p>
            <a:pPr marL="457200" lvl="0" indent="-323850" algn="l" rtl="0">
              <a:lnSpc>
                <a:spcPct val="100000"/>
              </a:lnSpc>
              <a:spcBef>
                <a:spcPts val="0"/>
              </a:spcBef>
              <a:spcAft>
                <a:spcPts val="0"/>
              </a:spcAft>
              <a:buClr>
                <a:srgbClr val="E69138"/>
              </a:buClr>
              <a:buSzPts val="1500"/>
              <a:buAutoNum type="arabicPeriod"/>
            </a:pPr>
            <a:r>
              <a:rPr lang="en-GB" sz="1500" b="1">
                <a:solidFill>
                  <a:srgbClr val="E69138"/>
                </a:solidFill>
              </a:rPr>
              <a:t>High income countries (HICs) can better cope with natural hazards than low income countries (LICs). Why?</a:t>
            </a:r>
            <a:endParaRPr sz="1500" b="1">
              <a:solidFill>
                <a:srgbClr val="E69138"/>
              </a:solidFill>
            </a:endParaRPr>
          </a:p>
          <a:p>
            <a:pPr marL="457200" lvl="0" indent="-323850" algn="l" rtl="0">
              <a:lnSpc>
                <a:spcPct val="100000"/>
              </a:lnSpc>
              <a:spcBef>
                <a:spcPts val="0"/>
              </a:spcBef>
              <a:spcAft>
                <a:spcPts val="0"/>
              </a:spcAft>
              <a:buClr>
                <a:srgbClr val="CC0000"/>
              </a:buClr>
              <a:buSzPts val="1500"/>
              <a:buAutoNum type="arabicPeriod"/>
            </a:pPr>
            <a:r>
              <a:rPr lang="en-GB" sz="1500" b="1">
                <a:solidFill>
                  <a:srgbClr val="CC0000"/>
                </a:solidFill>
              </a:rPr>
              <a:t>Describe the dangers people face in an earthquake or volcano.</a:t>
            </a:r>
            <a:endParaRPr sz="1500" b="1">
              <a:solidFill>
                <a:srgbClr val="CC0000"/>
              </a:solidFill>
            </a:endParaRPr>
          </a:p>
          <a:p>
            <a:pPr marL="457200" lvl="0" indent="-323850" algn="l" rtl="0">
              <a:lnSpc>
                <a:spcPct val="100000"/>
              </a:lnSpc>
              <a:spcBef>
                <a:spcPts val="0"/>
              </a:spcBef>
              <a:spcAft>
                <a:spcPts val="0"/>
              </a:spcAft>
              <a:buClr>
                <a:srgbClr val="CC0000"/>
              </a:buClr>
              <a:buSzPts val="1500"/>
              <a:buAutoNum type="arabicPeriod"/>
            </a:pPr>
            <a:r>
              <a:rPr lang="en-GB" sz="1500" b="1">
                <a:solidFill>
                  <a:srgbClr val="CC0000"/>
                </a:solidFill>
              </a:rPr>
              <a:t>How might low income countries, like Bangladesh, better prepare for natural hazards?</a:t>
            </a:r>
            <a:endParaRPr sz="1500" b="1">
              <a:solidFill>
                <a:srgbClr val="CC0000"/>
              </a:solidFill>
            </a:endParaRPr>
          </a:p>
          <a:p>
            <a:pPr marL="457200" lvl="0" indent="0" algn="l" rtl="0">
              <a:lnSpc>
                <a:spcPct val="100000"/>
              </a:lnSpc>
              <a:spcBef>
                <a:spcPts val="1600"/>
              </a:spcBef>
              <a:spcAft>
                <a:spcPts val="0"/>
              </a:spcAft>
              <a:buNone/>
            </a:pPr>
            <a:r>
              <a:rPr lang="en-GB" sz="1300" b="1" u="sng">
                <a:solidFill>
                  <a:srgbClr val="674EA7"/>
                </a:solidFill>
              </a:rPr>
              <a:t>Stretch &amp; Challenge:</a:t>
            </a:r>
            <a:endParaRPr sz="1300" b="1" u="sng">
              <a:solidFill>
                <a:srgbClr val="674EA7"/>
              </a:solidFill>
            </a:endParaRPr>
          </a:p>
          <a:p>
            <a:pPr marL="457200" lvl="0" indent="-311150" algn="l" rtl="0">
              <a:lnSpc>
                <a:spcPct val="100000"/>
              </a:lnSpc>
              <a:spcBef>
                <a:spcPts val="1600"/>
              </a:spcBef>
              <a:spcAft>
                <a:spcPts val="0"/>
              </a:spcAft>
              <a:buClr>
                <a:srgbClr val="674EA7"/>
              </a:buClr>
              <a:buSzPts val="1300"/>
              <a:buAutoNum type="arabicPeriod"/>
            </a:pPr>
            <a:r>
              <a:rPr lang="en-GB" sz="1300" b="1">
                <a:solidFill>
                  <a:srgbClr val="674EA7"/>
                </a:solidFill>
              </a:rPr>
              <a:t>Why do cities, such as Naples, develop when they are located at the base of a potentially deadly volcano?</a:t>
            </a:r>
            <a:endParaRPr sz="1300" b="1">
              <a:solidFill>
                <a:srgbClr val="674EA7"/>
              </a:solidFill>
            </a:endParaRPr>
          </a:p>
          <a:p>
            <a:pPr marL="457200" lvl="0" indent="-311150" algn="l" rtl="0">
              <a:lnSpc>
                <a:spcPct val="100000"/>
              </a:lnSpc>
              <a:spcBef>
                <a:spcPts val="0"/>
              </a:spcBef>
              <a:spcAft>
                <a:spcPts val="0"/>
              </a:spcAft>
              <a:buClr>
                <a:srgbClr val="674EA7"/>
              </a:buClr>
              <a:buSzPts val="1300"/>
              <a:buAutoNum type="arabicPeriod"/>
            </a:pPr>
            <a:r>
              <a:rPr lang="en-GB" sz="1300" b="1">
                <a:solidFill>
                  <a:srgbClr val="674EA7"/>
                </a:solidFill>
              </a:rPr>
              <a:t>How can HIC’s help LICs to better prepare and deal with serious natural hazards? </a:t>
            </a:r>
            <a:endParaRPr sz="1300" b="1">
              <a:solidFill>
                <a:srgbClr val="674EA7"/>
              </a:solidFill>
            </a:endParaRPr>
          </a:p>
          <a:p>
            <a:pPr marL="457200" lvl="0" indent="0" algn="l" rtl="0">
              <a:lnSpc>
                <a:spcPct val="100000"/>
              </a:lnSpc>
              <a:spcBef>
                <a:spcPts val="1600"/>
              </a:spcBef>
              <a:spcAft>
                <a:spcPts val="0"/>
              </a:spcAft>
              <a:buNone/>
            </a:pPr>
            <a:r>
              <a:rPr lang="en-GB" sz="1300" b="1">
                <a:solidFill>
                  <a:srgbClr val="CC0000"/>
                </a:solidFill>
              </a:rPr>
              <a:t> </a:t>
            </a:r>
            <a:endParaRPr sz="1300" b="1">
              <a:solidFill>
                <a:srgbClr val="CC0000"/>
              </a:solidFill>
            </a:endParaRPr>
          </a:p>
          <a:p>
            <a:pPr marL="0" lvl="0" indent="0" algn="l" rtl="0">
              <a:lnSpc>
                <a:spcPct val="100000"/>
              </a:lnSpc>
              <a:spcBef>
                <a:spcPts val="1600"/>
              </a:spcBef>
              <a:spcAft>
                <a:spcPts val="0"/>
              </a:spcAft>
              <a:buNone/>
            </a:pPr>
            <a:endParaRPr>
              <a:solidFill>
                <a:srgbClr val="000000"/>
              </a:solidFill>
            </a:endParaRPr>
          </a:p>
          <a:p>
            <a:pPr marL="0" lvl="0" indent="0" algn="l" rtl="0">
              <a:lnSpc>
                <a:spcPct val="100000"/>
              </a:lnSpc>
              <a:spcBef>
                <a:spcPts val="1600"/>
              </a:spcBef>
              <a:spcAft>
                <a:spcPts val="0"/>
              </a:spcAft>
              <a:buNone/>
            </a:pPr>
            <a:endParaRPr>
              <a:solidFill>
                <a:srgbClr val="000000"/>
              </a:solidFill>
            </a:endParaRPr>
          </a:p>
          <a:p>
            <a:pPr marL="0" lvl="0" indent="0" algn="l" rtl="0">
              <a:lnSpc>
                <a:spcPct val="100000"/>
              </a:lnSpc>
              <a:spcBef>
                <a:spcPts val="1600"/>
              </a:spcBef>
              <a:spcAft>
                <a:spcPts val="1600"/>
              </a:spcAft>
              <a:buNone/>
            </a:pPr>
            <a:endParaRPr/>
          </a:p>
        </p:txBody>
      </p:sp>
      <p:pic>
        <p:nvPicPr>
          <p:cNvPr id="394" name="Google Shape;394;p74" descr="school-153561__180.png"/>
          <p:cNvPicPr preferRelativeResize="0"/>
          <p:nvPr/>
        </p:nvPicPr>
        <p:blipFill rotWithShape="1">
          <a:blip r:embed="rId3">
            <a:alphaModFix/>
          </a:blip>
          <a:srcRect/>
          <a:stretch/>
        </p:blipFill>
        <p:spPr>
          <a:xfrm rot="-2363768">
            <a:off x="7579773" y="260244"/>
            <a:ext cx="1496786" cy="74839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8"/>
        <p:cNvGrpSpPr/>
        <p:nvPr/>
      </p:nvGrpSpPr>
      <p:grpSpPr>
        <a:xfrm>
          <a:off x="0" y="0"/>
          <a:ext cx="0" cy="0"/>
          <a:chOff x="0" y="0"/>
          <a:chExt cx="0" cy="0"/>
        </a:xfrm>
      </p:grpSpPr>
      <p:sp>
        <p:nvSpPr>
          <p:cNvPr id="399" name="Google Shape;399;p75"/>
          <p:cNvSpPr txBox="1"/>
          <p:nvPr/>
        </p:nvSpPr>
        <p:spPr>
          <a:xfrm>
            <a:off x="93650" y="85850"/>
            <a:ext cx="8991300" cy="11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GB" sz="1200" b="1" i="1">
                <a:latin typeface="Proxima Nova"/>
                <a:ea typeface="Proxima Nova"/>
                <a:cs typeface="Proxima Nova"/>
                <a:sym typeface="Proxima Nova"/>
              </a:rPr>
              <a:t>Type answer here</a:t>
            </a:r>
            <a:endParaRPr sz="1200" b="1" i="1">
              <a:latin typeface="Proxima Nova"/>
              <a:ea typeface="Proxima Nova"/>
              <a:cs typeface="Proxima Nova"/>
              <a:sym typeface="Proxima Nova"/>
            </a:endParaRPr>
          </a:p>
        </p:txBody>
      </p:sp>
      <p:sp>
        <p:nvSpPr>
          <p:cNvPr id="400" name="Google Shape;400;p75"/>
          <p:cNvSpPr txBox="1"/>
          <p:nvPr/>
        </p:nvSpPr>
        <p:spPr>
          <a:xfrm>
            <a:off x="93650" y="1369975"/>
            <a:ext cx="8991300" cy="11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GB" sz="1200" b="1" i="1">
                <a:latin typeface="Proxima Nova"/>
                <a:ea typeface="Proxima Nova"/>
                <a:cs typeface="Proxima Nova"/>
                <a:sym typeface="Proxima Nova"/>
              </a:rPr>
              <a:t>Type answer here</a:t>
            </a:r>
            <a:endParaRPr sz="1200" b="1" i="1">
              <a:latin typeface="Proxima Nova"/>
              <a:ea typeface="Proxima Nova"/>
              <a:cs typeface="Proxima Nova"/>
              <a:sym typeface="Proxima Nova"/>
            </a:endParaRPr>
          </a:p>
        </p:txBody>
      </p:sp>
      <p:sp>
        <p:nvSpPr>
          <p:cNvPr id="401" name="Google Shape;401;p75"/>
          <p:cNvSpPr txBox="1"/>
          <p:nvPr/>
        </p:nvSpPr>
        <p:spPr>
          <a:xfrm>
            <a:off x="76350" y="2654100"/>
            <a:ext cx="8991300" cy="11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GB" sz="1200" b="1" i="1">
                <a:latin typeface="Proxima Nova"/>
                <a:ea typeface="Proxima Nova"/>
                <a:cs typeface="Proxima Nova"/>
                <a:sym typeface="Proxima Nova"/>
              </a:rPr>
              <a:t>Type answer here</a:t>
            </a:r>
            <a:endParaRPr sz="1200" b="1" i="1">
              <a:latin typeface="Proxima Nova"/>
              <a:ea typeface="Proxima Nova"/>
              <a:cs typeface="Proxima Nova"/>
              <a:sym typeface="Proxima Nova"/>
            </a:endParaRPr>
          </a:p>
        </p:txBody>
      </p:sp>
      <p:sp>
        <p:nvSpPr>
          <p:cNvPr id="402" name="Google Shape;402;p75"/>
          <p:cNvSpPr txBox="1"/>
          <p:nvPr/>
        </p:nvSpPr>
        <p:spPr>
          <a:xfrm>
            <a:off x="93650" y="3875775"/>
            <a:ext cx="8991300" cy="11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GB" sz="1200" b="1" i="1">
                <a:latin typeface="Proxima Nova"/>
                <a:ea typeface="Proxima Nova"/>
                <a:cs typeface="Proxima Nova"/>
                <a:sym typeface="Proxima Nova"/>
              </a:rPr>
              <a:t>Type answer here</a:t>
            </a:r>
            <a:endParaRPr sz="1200" b="1" i="1">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6"/>
        <p:cNvGrpSpPr/>
        <p:nvPr/>
      </p:nvGrpSpPr>
      <p:grpSpPr>
        <a:xfrm>
          <a:off x="0" y="0"/>
          <a:ext cx="0" cy="0"/>
          <a:chOff x="0" y="0"/>
          <a:chExt cx="0" cy="0"/>
        </a:xfrm>
      </p:grpSpPr>
      <p:sp>
        <p:nvSpPr>
          <p:cNvPr id="407" name="Google Shape;407;p76"/>
          <p:cNvSpPr txBox="1"/>
          <p:nvPr/>
        </p:nvSpPr>
        <p:spPr>
          <a:xfrm>
            <a:off x="93650" y="85850"/>
            <a:ext cx="8991300" cy="15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GB" sz="1200" b="1" i="1">
                <a:latin typeface="Proxima Nova"/>
                <a:ea typeface="Proxima Nova"/>
                <a:cs typeface="Proxima Nova"/>
                <a:sym typeface="Proxima Nova"/>
              </a:rPr>
              <a:t>Type answer here</a:t>
            </a:r>
            <a:endParaRPr sz="1200" b="1" i="1">
              <a:latin typeface="Proxima Nova"/>
              <a:ea typeface="Proxima Nova"/>
              <a:cs typeface="Proxima Nova"/>
              <a:sym typeface="Proxima Nova"/>
            </a:endParaRPr>
          </a:p>
        </p:txBody>
      </p:sp>
      <p:sp>
        <p:nvSpPr>
          <p:cNvPr id="408" name="Google Shape;408;p76"/>
          <p:cNvSpPr txBox="1"/>
          <p:nvPr/>
        </p:nvSpPr>
        <p:spPr>
          <a:xfrm>
            <a:off x="76350" y="1806900"/>
            <a:ext cx="8991300" cy="15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GB" sz="1200" b="1" i="1">
                <a:latin typeface="Proxima Nova"/>
                <a:ea typeface="Proxima Nova"/>
                <a:cs typeface="Proxima Nova"/>
                <a:sym typeface="Proxima Nova"/>
              </a:rPr>
              <a:t>Type answer here</a:t>
            </a:r>
            <a:endParaRPr sz="1200" b="1" i="1">
              <a:latin typeface="Proxima Nova"/>
              <a:ea typeface="Proxima Nova"/>
              <a:cs typeface="Proxima Nova"/>
              <a:sym typeface="Proxima Nova"/>
            </a:endParaRPr>
          </a:p>
        </p:txBody>
      </p:sp>
      <p:sp>
        <p:nvSpPr>
          <p:cNvPr id="409" name="Google Shape;409;p76"/>
          <p:cNvSpPr txBox="1"/>
          <p:nvPr/>
        </p:nvSpPr>
        <p:spPr>
          <a:xfrm>
            <a:off x="398450" y="390650"/>
            <a:ext cx="8991300" cy="15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GB" sz="1200" b="1" i="1">
                <a:latin typeface="Proxima Nova"/>
                <a:ea typeface="Proxima Nova"/>
                <a:cs typeface="Proxima Nova"/>
                <a:sym typeface="Proxima Nova"/>
              </a:rPr>
              <a:t>Type answer here</a:t>
            </a:r>
            <a:endParaRPr sz="1200" b="1" i="1">
              <a:latin typeface="Proxima Nova"/>
              <a:ea typeface="Proxima Nova"/>
              <a:cs typeface="Proxima Nova"/>
              <a:sym typeface="Proxima Nova"/>
            </a:endParaRPr>
          </a:p>
        </p:txBody>
      </p:sp>
      <p:sp>
        <p:nvSpPr>
          <p:cNvPr id="410" name="Google Shape;410;p76"/>
          <p:cNvSpPr txBox="1"/>
          <p:nvPr/>
        </p:nvSpPr>
        <p:spPr>
          <a:xfrm>
            <a:off x="93650" y="3454325"/>
            <a:ext cx="8991300" cy="15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GB" sz="1200" b="1" i="1">
                <a:latin typeface="Proxima Nova"/>
                <a:ea typeface="Proxima Nova"/>
                <a:cs typeface="Proxima Nova"/>
                <a:sym typeface="Proxima Nova"/>
              </a:rPr>
              <a:t>Type answer here</a:t>
            </a:r>
            <a:endParaRPr sz="1200" b="1" i="1">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4"/>
        <p:cNvGrpSpPr/>
        <p:nvPr/>
      </p:nvGrpSpPr>
      <p:grpSpPr>
        <a:xfrm>
          <a:off x="0" y="0"/>
          <a:ext cx="0" cy="0"/>
          <a:chOff x="0" y="0"/>
          <a:chExt cx="0" cy="0"/>
        </a:xfrm>
      </p:grpSpPr>
      <p:sp>
        <p:nvSpPr>
          <p:cNvPr id="415" name="Google Shape;415;p77"/>
          <p:cNvSpPr txBox="1"/>
          <p:nvPr/>
        </p:nvSpPr>
        <p:spPr>
          <a:xfrm>
            <a:off x="93650" y="85850"/>
            <a:ext cx="8991300" cy="24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GB" sz="1200" b="1" i="1">
                <a:latin typeface="Proxima Nova"/>
                <a:ea typeface="Proxima Nova"/>
                <a:cs typeface="Proxima Nova"/>
                <a:sym typeface="Proxima Nova"/>
              </a:rPr>
              <a:t>Type answer here</a:t>
            </a:r>
            <a:endParaRPr sz="1200" b="1" i="1">
              <a:latin typeface="Proxima Nova"/>
              <a:ea typeface="Proxima Nova"/>
              <a:cs typeface="Proxima Nova"/>
              <a:sym typeface="Proxima Nova"/>
            </a:endParaRPr>
          </a:p>
        </p:txBody>
      </p:sp>
      <p:sp>
        <p:nvSpPr>
          <p:cNvPr id="416" name="Google Shape;416;p77"/>
          <p:cNvSpPr txBox="1"/>
          <p:nvPr/>
        </p:nvSpPr>
        <p:spPr>
          <a:xfrm>
            <a:off x="76350" y="2657800"/>
            <a:ext cx="8991300" cy="24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GB" sz="1200" b="1" i="1">
                <a:latin typeface="Proxima Nova"/>
                <a:ea typeface="Proxima Nova"/>
                <a:cs typeface="Proxima Nova"/>
                <a:sym typeface="Proxima Nova"/>
              </a:rPr>
              <a:t>Type answer here</a:t>
            </a:r>
            <a:endParaRPr sz="1200" b="1" i="1">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0"/>
        <p:cNvGrpSpPr/>
        <p:nvPr/>
      </p:nvGrpSpPr>
      <p:grpSpPr>
        <a:xfrm>
          <a:off x="0" y="0"/>
          <a:ext cx="0" cy="0"/>
          <a:chOff x="0" y="0"/>
          <a:chExt cx="0" cy="0"/>
        </a:xfrm>
      </p:grpSpPr>
      <p:sp>
        <p:nvSpPr>
          <p:cNvPr id="421" name="Google Shape;421;p78"/>
          <p:cNvSpPr txBox="1"/>
          <p:nvPr/>
        </p:nvSpPr>
        <p:spPr>
          <a:xfrm>
            <a:off x="93650" y="85850"/>
            <a:ext cx="8991300" cy="49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GB" sz="1200" b="1" i="1">
                <a:latin typeface="Proxima Nova"/>
                <a:ea typeface="Proxima Nova"/>
                <a:cs typeface="Proxima Nova"/>
                <a:sym typeface="Proxima Nova"/>
              </a:rPr>
              <a:t>Type answer here</a:t>
            </a:r>
            <a:endParaRPr sz="1200" b="1" i="1">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5"/>
        <p:cNvGrpSpPr/>
        <p:nvPr/>
      </p:nvGrpSpPr>
      <p:grpSpPr>
        <a:xfrm>
          <a:off x="0" y="0"/>
          <a:ext cx="0" cy="0"/>
          <a:chOff x="0" y="0"/>
          <a:chExt cx="0" cy="0"/>
        </a:xfrm>
      </p:grpSpPr>
      <p:sp>
        <p:nvSpPr>
          <p:cNvPr id="426" name="Google Shape;426;p79"/>
          <p:cNvSpPr txBox="1"/>
          <p:nvPr/>
        </p:nvSpPr>
        <p:spPr>
          <a:xfrm>
            <a:off x="93650" y="85850"/>
            <a:ext cx="8991300" cy="49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GB" sz="1200" b="1" i="1">
                <a:latin typeface="Proxima Nova"/>
                <a:ea typeface="Proxima Nova"/>
                <a:cs typeface="Proxima Nova"/>
                <a:sym typeface="Proxima Nova"/>
              </a:rPr>
              <a:t>Type answer here</a:t>
            </a:r>
            <a:endParaRPr sz="1200" b="1" i="1">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Journal Entry</a:t>
            </a:r>
            <a:endParaRPr/>
          </a:p>
        </p:txBody>
      </p:sp>
      <p:sp>
        <p:nvSpPr>
          <p:cNvPr id="432" name="Google Shape;432;p80"/>
          <p:cNvSpPr txBox="1">
            <a:spLocks noGrp="1"/>
          </p:cNvSpPr>
          <p:nvPr>
            <p:ph type="body" idx="1"/>
          </p:nvPr>
        </p:nvSpPr>
        <p:spPr>
          <a:xfrm>
            <a:off x="311700" y="1152475"/>
            <a:ext cx="35943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1500">
                <a:solidFill>
                  <a:srgbClr val="000000"/>
                </a:solidFill>
              </a:rPr>
              <a:t>You are on holiday in D’Avila, Italy when the volcano suddenly erupts. Write a journal entry describing how you feel, what you can see, what you can hear, what you can smell and your hopes and fears for the future. </a:t>
            </a:r>
            <a:endParaRPr>
              <a:solidFill>
                <a:srgbClr val="000000"/>
              </a:solidFill>
            </a:endParaRPr>
          </a:p>
        </p:txBody>
      </p:sp>
      <p:pic>
        <p:nvPicPr>
          <p:cNvPr id="433" name="Google Shape;433;p80"/>
          <p:cNvPicPr preferRelativeResize="0"/>
          <p:nvPr/>
        </p:nvPicPr>
        <p:blipFill>
          <a:blip r:embed="rId3">
            <a:alphaModFix/>
          </a:blip>
          <a:stretch>
            <a:fillRect/>
          </a:stretch>
        </p:blipFill>
        <p:spPr>
          <a:xfrm>
            <a:off x="5711193" y="0"/>
            <a:ext cx="3432816" cy="5143503"/>
          </a:xfrm>
          <a:prstGeom prst="rect">
            <a:avLst/>
          </a:prstGeom>
          <a:noFill/>
          <a:ln>
            <a:noFill/>
          </a:ln>
        </p:spPr>
      </p:pic>
      <p:pic>
        <p:nvPicPr>
          <p:cNvPr id="434" name="Google Shape;434;p80" descr="school-153561__180.png"/>
          <p:cNvPicPr preferRelativeResize="0"/>
          <p:nvPr/>
        </p:nvPicPr>
        <p:blipFill rotWithShape="1">
          <a:blip r:embed="rId4">
            <a:alphaModFix/>
          </a:blip>
          <a:srcRect/>
          <a:stretch/>
        </p:blipFill>
        <p:spPr>
          <a:xfrm rot="-2363768">
            <a:off x="3973448" y="468419"/>
            <a:ext cx="1496786" cy="74839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81"/>
          <p:cNvSpPr txBox="1">
            <a:spLocks noGrp="1"/>
          </p:cNvSpPr>
          <p:nvPr>
            <p:ph type="title"/>
          </p:nvPr>
        </p:nvSpPr>
        <p:spPr>
          <a:xfrm>
            <a:off x="0" y="0"/>
            <a:ext cx="457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Writing Framework</a:t>
            </a:r>
            <a:endParaRPr/>
          </a:p>
        </p:txBody>
      </p:sp>
      <p:sp>
        <p:nvSpPr>
          <p:cNvPr id="440" name="Google Shape;440;p81"/>
          <p:cNvSpPr txBox="1"/>
          <p:nvPr/>
        </p:nvSpPr>
        <p:spPr>
          <a:xfrm>
            <a:off x="2775300" y="755425"/>
            <a:ext cx="1950600" cy="1326900"/>
          </a:xfrm>
          <a:prstGeom prst="rect">
            <a:avLst/>
          </a:prstGeom>
          <a:solidFill>
            <a:srgbClr val="C9DAF8"/>
          </a:solidFill>
          <a:ln w="19050" cap="flat" cmpd="sng">
            <a:solidFill>
              <a:srgbClr val="000000"/>
            </a:solidFill>
            <a:prstDash val="solid"/>
            <a:round/>
            <a:headEnd type="none" w="sm" len="sm"/>
            <a:tailEnd type="none" w="sm" len="sm"/>
          </a:ln>
        </p:spPr>
        <p:txBody>
          <a:bodyPr spcFirstLastPara="1" wrap="square" lIns="59850" tIns="29925" rIns="59850" bIns="29925" anchor="t" anchorCtr="0">
            <a:noAutofit/>
          </a:bodyPr>
          <a:lstStyle/>
          <a:p>
            <a:pPr marL="0" marR="0" lvl="0" indent="0" algn="l" rtl="0">
              <a:spcBef>
                <a:spcPts val="0"/>
              </a:spcBef>
              <a:spcAft>
                <a:spcPts val="0"/>
              </a:spcAft>
              <a:buNone/>
            </a:pPr>
            <a:r>
              <a:rPr lang="en-GB" b="1">
                <a:solidFill>
                  <a:srgbClr val="000000"/>
                </a:solidFill>
                <a:latin typeface="Proxima Nova"/>
                <a:ea typeface="Proxima Nova"/>
                <a:cs typeface="Proxima Nova"/>
                <a:sym typeface="Proxima Nova"/>
              </a:rPr>
              <a:t>Give examples</a:t>
            </a:r>
            <a:endParaRPr b="1">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Such as</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In the case of</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For example</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As revealed by</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For instance</a:t>
            </a:r>
            <a:endParaRPr>
              <a:solidFill>
                <a:srgbClr val="000000"/>
              </a:solidFill>
              <a:latin typeface="Proxima Nova"/>
              <a:ea typeface="Proxima Nova"/>
              <a:cs typeface="Proxima Nova"/>
              <a:sym typeface="Proxima Nova"/>
            </a:endParaRPr>
          </a:p>
        </p:txBody>
      </p:sp>
      <p:sp>
        <p:nvSpPr>
          <p:cNvPr id="441" name="Google Shape;441;p81"/>
          <p:cNvSpPr txBox="1"/>
          <p:nvPr/>
        </p:nvSpPr>
        <p:spPr>
          <a:xfrm>
            <a:off x="4857300" y="755425"/>
            <a:ext cx="1950600" cy="13269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59850" tIns="29925" rIns="59850" bIns="29925" anchor="t" anchorCtr="0">
            <a:noAutofit/>
          </a:bodyPr>
          <a:lstStyle/>
          <a:p>
            <a:pPr marL="0" marR="0" lvl="0" indent="0" algn="l" rtl="0">
              <a:spcBef>
                <a:spcPts val="0"/>
              </a:spcBef>
              <a:spcAft>
                <a:spcPts val="0"/>
              </a:spcAft>
              <a:buNone/>
            </a:pPr>
            <a:r>
              <a:rPr lang="en-GB" b="1">
                <a:solidFill>
                  <a:srgbClr val="000000"/>
                </a:solidFill>
                <a:latin typeface="Proxima Nova"/>
                <a:ea typeface="Proxima Nova"/>
                <a:cs typeface="Proxima Nova"/>
                <a:sym typeface="Proxima Nova"/>
              </a:rPr>
              <a:t>Explain an idea</a:t>
            </a:r>
            <a:endParaRPr b="1">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Although</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Except</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Unless</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However</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Therefore</a:t>
            </a:r>
            <a:endParaRPr>
              <a:latin typeface="Proxima Nova"/>
              <a:ea typeface="Proxima Nova"/>
              <a:cs typeface="Proxima Nova"/>
              <a:sym typeface="Proxima Nova"/>
            </a:endParaRPr>
          </a:p>
        </p:txBody>
      </p:sp>
      <p:sp>
        <p:nvSpPr>
          <p:cNvPr id="442" name="Google Shape;442;p81"/>
          <p:cNvSpPr txBox="1"/>
          <p:nvPr/>
        </p:nvSpPr>
        <p:spPr>
          <a:xfrm>
            <a:off x="6939301" y="755425"/>
            <a:ext cx="2204700" cy="1326900"/>
          </a:xfrm>
          <a:prstGeom prst="rect">
            <a:avLst/>
          </a:prstGeom>
          <a:solidFill>
            <a:srgbClr val="C9DAF8"/>
          </a:solidFill>
          <a:ln w="19050" cap="flat" cmpd="sng">
            <a:solidFill>
              <a:srgbClr val="000000"/>
            </a:solidFill>
            <a:prstDash val="solid"/>
            <a:round/>
            <a:headEnd type="none" w="sm" len="sm"/>
            <a:tailEnd type="none" w="sm" len="sm"/>
          </a:ln>
        </p:spPr>
        <p:txBody>
          <a:bodyPr spcFirstLastPara="1" wrap="square" lIns="59850" tIns="29925" rIns="59850" bIns="29925" anchor="t" anchorCtr="0">
            <a:noAutofit/>
          </a:bodyPr>
          <a:lstStyle/>
          <a:p>
            <a:pPr marL="0" marR="0" lvl="0" indent="0" algn="l" rtl="0">
              <a:spcBef>
                <a:spcPts val="0"/>
              </a:spcBef>
              <a:spcAft>
                <a:spcPts val="0"/>
              </a:spcAft>
              <a:buNone/>
            </a:pPr>
            <a:r>
              <a:rPr lang="en-GB" b="1">
                <a:solidFill>
                  <a:srgbClr val="000000"/>
                </a:solidFill>
                <a:latin typeface="Proxima Nova"/>
                <a:ea typeface="Proxima Nova"/>
                <a:cs typeface="Proxima Nova"/>
                <a:sym typeface="Proxima Nova"/>
              </a:rPr>
              <a:t>Sequencing</a:t>
            </a:r>
            <a:endParaRPr b="1">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Firstly</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Secondly</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Next</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Finally afterwards</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Since</a:t>
            </a:r>
            <a:endParaRPr>
              <a:solidFill>
                <a:srgbClr val="000000"/>
              </a:solidFill>
              <a:latin typeface="Proxima Nova"/>
              <a:ea typeface="Proxima Nova"/>
              <a:cs typeface="Proxima Nova"/>
              <a:sym typeface="Proxima Nova"/>
            </a:endParaRPr>
          </a:p>
        </p:txBody>
      </p:sp>
      <p:sp>
        <p:nvSpPr>
          <p:cNvPr id="443" name="Google Shape;443;p81"/>
          <p:cNvSpPr txBox="1"/>
          <p:nvPr/>
        </p:nvSpPr>
        <p:spPr>
          <a:xfrm>
            <a:off x="2775300" y="2177525"/>
            <a:ext cx="1950600" cy="15333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59850" tIns="29925" rIns="59850" bIns="29925" anchor="t" anchorCtr="0">
            <a:noAutofit/>
          </a:bodyPr>
          <a:lstStyle/>
          <a:p>
            <a:pPr marL="0" marR="0" lvl="0" indent="0" algn="l" rtl="0">
              <a:spcBef>
                <a:spcPts val="0"/>
              </a:spcBef>
              <a:spcAft>
                <a:spcPts val="0"/>
              </a:spcAft>
              <a:buNone/>
            </a:pPr>
            <a:r>
              <a:rPr lang="en-GB" b="1">
                <a:solidFill>
                  <a:srgbClr val="000000"/>
                </a:solidFill>
                <a:latin typeface="Proxima Nova"/>
                <a:ea typeface="Proxima Nova"/>
                <a:cs typeface="Proxima Nova"/>
                <a:sym typeface="Proxima Nova"/>
              </a:rPr>
              <a:t>Adding to</a:t>
            </a:r>
            <a:endParaRPr b="1">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And</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Also</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As well as </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Moreover</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Too</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Furthermore</a:t>
            </a:r>
            <a:endParaRPr>
              <a:solidFill>
                <a:srgbClr val="000000"/>
              </a:solidFill>
              <a:latin typeface="Proxima Nova"/>
              <a:ea typeface="Proxima Nova"/>
              <a:cs typeface="Proxima Nova"/>
              <a:sym typeface="Proxima Nova"/>
            </a:endParaRPr>
          </a:p>
        </p:txBody>
      </p:sp>
      <p:sp>
        <p:nvSpPr>
          <p:cNvPr id="444" name="Google Shape;444;p81"/>
          <p:cNvSpPr txBox="1"/>
          <p:nvPr/>
        </p:nvSpPr>
        <p:spPr>
          <a:xfrm>
            <a:off x="6939300" y="2150050"/>
            <a:ext cx="2204700" cy="15333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59850" tIns="29925" rIns="59850" bIns="29925" anchor="t" anchorCtr="0">
            <a:noAutofit/>
          </a:bodyPr>
          <a:lstStyle/>
          <a:p>
            <a:pPr marL="0" marR="0" lvl="0" indent="0" algn="l" rtl="0">
              <a:spcBef>
                <a:spcPts val="0"/>
              </a:spcBef>
              <a:spcAft>
                <a:spcPts val="0"/>
              </a:spcAft>
              <a:buNone/>
            </a:pPr>
            <a:r>
              <a:rPr lang="en-GB" b="1">
                <a:solidFill>
                  <a:srgbClr val="000000"/>
                </a:solidFill>
                <a:latin typeface="Proxima Nova"/>
                <a:ea typeface="Proxima Nova"/>
                <a:cs typeface="Proxima Nova"/>
                <a:sym typeface="Proxima Nova"/>
              </a:rPr>
              <a:t>Contrasting</a:t>
            </a:r>
            <a:endParaRPr b="1">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Whereas</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Instead of</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Alternatively</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Otherwise</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In another way</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Then again</a:t>
            </a:r>
            <a:endParaRPr>
              <a:solidFill>
                <a:srgbClr val="000000"/>
              </a:solidFill>
              <a:latin typeface="Proxima Nova"/>
              <a:ea typeface="Proxima Nova"/>
              <a:cs typeface="Proxima Nova"/>
              <a:sym typeface="Proxima Nova"/>
            </a:endParaRPr>
          </a:p>
        </p:txBody>
      </p:sp>
      <p:sp>
        <p:nvSpPr>
          <p:cNvPr id="445" name="Google Shape;445;p81"/>
          <p:cNvSpPr txBox="1"/>
          <p:nvPr/>
        </p:nvSpPr>
        <p:spPr>
          <a:xfrm>
            <a:off x="4857300" y="2150050"/>
            <a:ext cx="1950600" cy="1533300"/>
          </a:xfrm>
          <a:prstGeom prst="rect">
            <a:avLst/>
          </a:prstGeom>
          <a:solidFill>
            <a:srgbClr val="C9DAF8"/>
          </a:solidFill>
          <a:ln w="19050" cap="flat" cmpd="sng">
            <a:solidFill>
              <a:srgbClr val="000000"/>
            </a:solidFill>
            <a:prstDash val="solid"/>
            <a:round/>
            <a:headEnd type="none" w="sm" len="sm"/>
            <a:tailEnd type="none" w="sm" len="sm"/>
          </a:ln>
        </p:spPr>
        <p:txBody>
          <a:bodyPr spcFirstLastPara="1" wrap="square" lIns="59850" tIns="29925" rIns="59850" bIns="29925" anchor="t" anchorCtr="0">
            <a:noAutofit/>
          </a:bodyPr>
          <a:lstStyle/>
          <a:p>
            <a:pPr marL="0" marR="0" lvl="0" indent="0" algn="l" rtl="0">
              <a:spcBef>
                <a:spcPts val="0"/>
              </a:spcBef>
              <a:spcAft>
                <a:spcPts val="0"/>
              </a:spcAft>
              <a:buNone/>
            </a:pPr>
            <a:r>
              <a:rPr lang="en-GB" b="1">
                <a:solidFill>
                  <a:srgbClr val="000000"/>
                </a:solidFill>
                <a:latin typeface="Proxima Nova"/>
                <a:ea typeface="Proxima Nova"/>
                <a:cs typeface="Proxima Nova"/>
                <a:sym typeface="Proxima Nova"/>
              </a:rPr>
              <a:t>Cause and effect</a:t>
            </a:r>
            <a:endParaRPr b="1">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Because</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So</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Therefore</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Consequently</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Thus</a:t>
            </a:r>
            <a:endParaRPr>
              <a:latin typeface="Proxima Nova"/>
              <a:ea typeface="Proxima Nova"/>
              <a:cs typeface="Proxima Nova"/>
              <a:sym typeface="Proxima Nova"/>
            </a:endParaRPr>
          </a:p>
          <a:p>
            <a:pPr marL="0" marR="0" lvl="0" indent="0" algn="l" rtl="0">
              <a:spcBef>
                <a:spcPts val="0"/>
              </a:spcBef>
              <a:spcAft>
                <a:spcPts val="0"/>
              </a:spcAft>
              <a:buNone/>
            </a:pPr>
            <a:endParaRPr>
              <a:solidFill>
                <a:srgbClr val="000000"/>
              </a:solidFill>
              <a:latin typeface="Proxima Nova"/>
              <a:ea typeface="Proxima Nova"/>
              <a:cs typeface="Proxima Nova"/>
              <a:sym typeface="Proxima Nova"/>
            </a:endParaRPr>
          </a:p>
        </p:txBody>
      </p:sp>
      <p:sp>
        <p:nvSpPr>
          <p:cNvPr id="446" name="Google Shape;446;p81"/>
          <p:cNvSpPr txBox="1"/>
          <p:nvPr/>
        </p:nvSpPr>
        <p:spPr>
          <a:xfrm>
            <a:off x="2800650" y="3806025"/>
            <a:ext cx="2829000" cy="1326900"/>
          </a:xfrm>
          <a:prstGeom prst="rect">
            <a:avLst/>
          </a:prstGeom>
          <a:solidFill>
            <a:srgbClr val="C9DAF8"/>
          </a:solidFill>
          <a:ln w="19050" cap="flat" cmpd="sng">
            <a:solidFill>
              <a:srgbClr val="000000"/>
            </a:solidFill>
            <a:prstDash val="solid"/>
            <a:round/>
            <a:headEnd type="none" w="sm" len="sm"/>
            <a:tailEnd type="none" w="sm" len="sm"/>
          </a:ln>
        </p:spPr>
        <p:txBody>
          <a:bodyPr spcFirstLastPara="1" wrap="square" lIns="59850" tIns="29925" rIns="59850" bIns="29925" anchor="t" anchorCtr="0">
            <a:noAutofit/>
          </a:bodyPr>
          <a:lstStyle/>
          <a:p>
            <a:pPr marL="0" marR="0" lvl="0" indent="0" algn="l" rtl="0">
              <a:spcBef>
                <a:spcPts val="0"/>
              </a:spcBef>
              <a:spcAft>
                <a:spcPts val="0"/>
              </a:spcAft>
              <a:buNone/>
            </a:pPr>
            <a:r>
              <a:rPr lang="en-GB" b="1">
                <a:solidFill>
                  <a:srgbClr val="000000"/>
                </a:solidFill>
                <a:latin typeface="Proxima Nova"/>
                <a:ea typeface="Proxima Nova"/>
                <a:cs typeface="Proxima Nova"/>
                <a:sym typeface="Proxima Nova"/>
              </a:rPr>
              <a:t>To emphasise </a:t>
            </a:r>
            <a:endParaRPr b="1">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Above all</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Ultimately</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Especially</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Significantly </a:t>
            </a:r>
            <a:endParaRPr>
              <a:solidFill>
                <a:srgbClr val="000000"/>
              </a:solidFill>
              <a:latin typeface="Proxima Nova"/>
              <a:ea typeface="Proxima Nova"/>
              <a:cs typeface="Proxima Nova"/>
              <a:sym typeface="Proxima Nova"/>
            </a:endParaRPr>
          </a:p>
        </p:txBody>
      </p:sp>
      <p:sp>
        <p:nvSpPr>
          <p:cNvPr id="447" name="Google Shape;447;p81"/>
          <p:cNvSpPr txBox="1"/>
          <p:nvPr/>
        </p:nvSpPr>
        <p:spPr>
          <a:xfrm>
            <a:off x="5759850" y="3806000"/>
            <a:ext cx="3384000" cy="13269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59850" tIns="29925" rIns="59850" bIns="29925" anchor="t" anchorCtr="0">
            <a:noAutofit/>
          </a:bodyPr>
          <a:lstStyle/>
          <a:p>
            <a:pPr marL="0" marR="0" lvl="0" indent="0" algn="l" rtl="0">
              <a:spcBef>
                <a:spcPts val="0"/>
              </a:spcBef>
              <a:spcAft>
                <a:spcPts val="0"/>
              </a:spcAft>
              <a:buNone/>
            </a:pPr>
            <a:r>
              <a:rPr lang="en-GB" b="1">
                <a:solidFill>
                  <a:srgbClr val="000000"/>
                </a:solidFill>
                <a:latin typeface="Proxima Nova"/>
                <a:ea typeface="Proxima Nova"/>
                <a:cs typeface="Proxima Nova"/>
                <a:sym typeface="Proxima Nova"/>
              </a:rPr>
              <a:t>To compare</a:t>
            </a:r>
            <a:endParaRPr b="1">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Likewise</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Equally</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In the same way</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Similarly</a:t>
            </a:r>
            <a:endParaRPr>
              <a:solidFill>
                <a:srgbClr val="000000"/>
              </a:solidFill>
              <a:latin typeface="Proxima Nova"/>
              <a:ea typeface="Proxima Nova"/>
              <a:cs typeface="Proxima Nova"/>
              <a:sym typeface="Proxima Nova"/>
            </a:endParaRPr>
          </a:p>
        </p:txBody>
      </p:sp>
      <p:sp>
        <p:nvSpPr>
          <p:cNvPr id="448" name="Google Shape;448;p81"/>
          <p:cNvSpPr txBox="1"/>
          <p:nvPr/>
        </p:nvSpPr>
        <p:spPr>
          <a:xfrm>
            <a:off x="147975" y="2438125"/>
            <a:ext cx="2496000" cy="27054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59850" tIns="29925" rIns="59850" bIns="29925" anchor="t" anchorCtr="0">
            <a:noAutofit/>
          </a:bodyPr>
          <a:lstStyle/>
          <a:p>
            <a:pPr marL="0" marR="0" lvl="0" indent="0" algn="l" rtl="0">
              <a:spcBef>
                <a:spcPts val="0"/>
              </a:spcBef>
              <a:spcAft>
                <a:spcPts val="0"/>
              </a:spcAft>
              <a:buNone/>
            </a:pPr>
            <a:r>
              <a:rPr lang="en-GB" b="1">
                <a:solidFill>
                  <a:srgbClr val="000000"/>
                </a:solidFill>
                <a:latin typeface="Calibri"/>
                <a:ea typeface="Calibri"/>
                <a:cs typeface="Calibri"/>
                <a:sym typeface="Calibri"/>
              </a:rPr>
              <a:t>Elaborating your ideas</a:t>
            </a:r>
            <a:endParaRPr>
              <a:solidFill>
                <a:srgbClr val="000000"/>
              </a:solidFill>
              <a:latin typeface="Calibri"/>
              <a:ea typeface="Calibri"/>
              <a:cs typeface="Calibri"/>
              <a:sym typeface="Calibri"/>
            </a:endParaRPr>
          </a:p>
          <a:p>
            <a:pPr marL="647700" marR="0" lvl="0" indent="-215900" algn="l" rtl="0">
              <a:spcBef>
                <a:spcPts val="0"/>
              </a:spcBef>
              <a:spcAft>
                <a:spcPts val="0"/>
              </a:spcAft>
              <a:buClr>
                <a:srgbClr val="000000"/>
              </a:buClr>
              <a:buSzPts val="1400"/>
              <a:buFont typeface="Noto Sans Symbols"/>
              <a:buChar char="❑"/>
            </a:pPr>
            <a:r>
              <a:rPr lang="en-GB">
                <a:solidFill>
                  <a:srgbClr val="000000"/>
                </a:solidFill>
                <a:latin typeface="Calibri"/>
                <a:ea typeface="Calibri"/>
                <a:cs typeface="Calibri"/>
                <a:sym typeface="Calibri"/>
              </a:rPr>
              <a:t>This suggests 	</a:t>
            </a:r>
            <a:endParaRPr/>
          </a:p>
          <a:p>
            <a:pPr marL="647700" marR="0" lvl="0" indent="-215900" algn="l" rtl="0">
              <a:spcBef>
                <a:spcPts val="0"/>
              </a:spcBef>
              <a:spcAft>
                <a:spcPts val="0"/>
              </a:spcAft>
              <a:buClr>
                <a:srgbClr val="000000"/>
              </a:buClr>
              <a:buSzPts val="1400"/>
              <a:buFont typeface="Noto Sans Symbols"/>
              <a:buChar char="❑"/>
            </a:pPr>
            <a:r>
              <a:rPr lang="en-GB">
                <a:solidFill>
                  <a:srgbClr val="000000"/>
                </a:solidFill>
                <a:latin typeface="Calibri"/>
                <a:ea typeface="Calibri"/>
                <a:cs typeface="Calibri"/>
                <a:sym typeface="Calibri"/>
              </a:rPr>
              <a:t>This shows</a:t>
            </a:r>
            <a:endParaRPr/>
          </a:p>
          <a:p>
            <a:pPr marL="647700" marR="0" lvl="0" indent="-215900" algn="l" rtl="0">
              <a:spcBef>
                <a:spcPts val="0"/>
              </a:spcBef>
              <a:spcAft>
                <a:spcPts val="0"/>
              </a:spcAft>
              <a:buClr>
                <a:srgbClr val="000000"/>
              </a:buClr>
              <a:buSzPts val="1400"/>
              <a:buFont typeface="Noto Sans Symbols"/>
              <a:buChar char="❑"/>
            </a:pPr>
            <a:r>
              <a:rPr lang="en-GB">
                <a:solidFill>
                  <a:srgbClr val="000000"/>
                </a:solidFill>
                <a:latin typeface="Calibri"/>
                <a:ea typeface="Calibri"/>
                <a:cs typeface="Calibri"/>
                <a:sym typeface="Calibri"/>
              </a:rPr>
              <a:t>This infers</a:t>
            </a:r>
            <a:endParaRPr/>
          </a:p>
          <a:p>
            <a:pPr marL="647700" marR="0" lvl="0" indent="-215900" algn="l" rtl="0">
              <a:spcBef>
                <a:spcPts val="0"/>
              </a:spcBef>
              <a:spcAft>
                <a:spcPts val="0"/>
              </a:spcAft>
              <a:buClr>
                <a:srgbClr val="000000"/>
              </a:buClr>
              <a:buSzPts val="1400"/>
              <a:buFont typeface="Noto Sans Symbols"/>
              <a:buChar char="❑"/>
            </a:pPr>
            <a:r>
              <a:rPr lang="en-GB">
                <a:solidFill>
                  <a:srgbClr val="000000"/>
                </a:solidFill>
                <a:latin typeface="Calibri"/>
                <a:ea typeface="Calibri"/>
                <a:cs typeface="Calibri"/>
                <a:sym typeface="Calibri"/>
              </a:rPr>
              <a:t>This signifies</a:t>
            </a:r>
            <a:endParaRPr/>
          </a:p>
          <a:p>
            <a:pPr marL="647700" marR="0" lvl="0" indent="-215900" algn="l" rtl="0">
              <a:spcBef>
                <a:spcPts val="0"/>
              </a:spcBef>
              <a:spcAft>
                <a:spcPts val="0"/>
              </a:spcAft>
              <a:buClr>
                <a:srgbClr val="000000"/>
              </a:buClr>
              <a:buSzPts val="1400"/>
              <a:buFont typeface="Noto Sans Symbols"/>
              <a:buChar char="❑"/>
            </a:pPr>
            <a:r>
              <a:rPr lang="en-GB">
                <a:solidFill>
                  <a:srgbClr val="000000"/>
                </a:solidFill>
                <a:latin typeface="Calibri"/>
                <a:ea typeface="Calibri"/>
                <a:cs typeface="Calibri"/>
                <a:sym typeface="Calibri"/>
              </a:rPr>
              <a:t>This implies</a:t>
            </a:r>
            <a:endParaRPr/>
          </a:p>
          <a:p>
            <a:pPr marL="647700" marR="0" lvl="0" indent="-215900" algn="l" rtl="0">
              <a:spcBef>
                <a:spcPts val="0"/>
              </a:spcBef>
              <a:spcAft>
                <a:spcPts val="0"/>
              </a:spcAft>
              <a:buClr>
                <a:srgbClr val="000000"/>
              </a:buClr>
              <a:buSzPts val="1400"/>
              <a:buFont typeface="Noto Sans Symbols"/>
              <a:buChar char="❑"/>
            </a:pPr>
            <a:r>
              <a:rPr lang="en-GB">
                <a:solidFill>
                  <a:srgbClr val="000000"/>
                </a:solidFill>
                <a:latin typeface="Calibri"/>
                <a:ea typeface="Calibri"/>
                <a:cs typeface="Calibri"/>
                <a:sym typeface="Calibri"/>
              </a:rPr>
              <a:t>This portrays</a:t>
            </a:r>
            <a:endParaRPr/>
          </a:p>
          <a:p>
            <a:pPr marL="647700" marR="0" lvl="0" indent="-215900" algn="l" rtl="0">
              <a:spcBef>
                <a:spcPts val="0"/>
              </a:spcBef>
              <a:spcAft>
                <a:spcPts val="0"/>
              </a:spcAft>
              <a:buClr>
                <a:srgbClr val="000000"/>
              </a:buClr>
              <a:buSzPts val="1400"/>
              <a:buFont typeface="Noto Sans Symbols"/>
              <a:buChar char="❑"/>
            </a:pPr>
            <a:r>
              <a:rPr lang="en-GB">
                <a:solidFill>
                  <a:srgbClr val="000000"/>
                </a:solidFill>
                <a:latin typeface="Calibri"/>
                <a:ea typeface="Calibri"/>
                <a:cs typeface="Calibri"/>
                <a:sym typeface="Calibri"/>
              </a:rPr>
              <a:t>This conveys</a:t>
            </a:r>
            <a:endParaRPr/>
          </a:p>
          <a:p>
            <a:pPr marL="647700" marR="0" lvl="0" indent="-215900" algn="l" rtl="0">
              <a:spcBef>
                <a:spcPts val="0"/>
              </a:spcBef>
              <a:spcAft>
                <a:spcPts val="0"/>
              </a:spcAft>
              <a:buClr>
                <a:srgbClr val="000000"/>
              </a:buClr>
              <a:buSzPts val="1400"/>
              <a:buFont typeface="Noto Sans Symbols"/>
              <a:buChar char="❑"/>
            </a:pPr>
            <a:r>
              <a:rPr lang="en-GB">
                <a:solidFill>
                  <a:srgbClr val="000000"/>
                </a:solidFill>
                <a:latin typeface="Calibri"/>
                <a:ea typeface="Calibri"/>
                <a:cs typeface="Calibri"/>
                <a:sym typeface="Calibri"/>
              </a:rPr>
              <a:t>This means</a:t>
            </a:r>
            <a:endParaRPr/>
          </a:p>
          <a:p>
            <a:pPr marL="647700" marR="0" lvl="0" indent="-215900" algn="l" rtl="0">
              <a:spcBef>
                <a:spcPts val="0"/>
              </a:spcBef>
              <a:spcAft>
                <a:spcPts val="0"/>
              </a:spcAft>
              <a:buClr>
                <a:srgbClr val="000000"/>
              </a:buClr>
              <a:buSzPts val="1400"/>
              <a:buFont typeface="Noto Sans Symbols"/>
              <a:buChar char="❑"/>
            </a:pPr>
            <a:r>
              <a:rPr lang="en-GB">
                <a:solidFill>
                  <a:srgbClr val="000000"/>
                </a:solidFill>
                <a:latin typeface="Calibri"/>
                <a:ea typeface="Calibri"/>
                <a:cs typeface="Calibri"/>
                <a:sym typeface="Calibri"/>
              </a:rPr>
              <a:t>Therefore</a:t>
            </a:r>
            <a:endParaRPr/>
          </a:p>
          <a:p>
            <a:pPr marL="647700" marR="0" lvl="0" indent="-215900" algn="l" rtl="0">
              <a:spcBef>
                <a:spcPts val="0"/>
              </a:spcBef>
              <a:spcAft>
                <a:spcPts val="0"/>
              </a:spcAft>
              <a:buClr>
                <a:srgbClr val="000000"/>
              </a:buClr>
              <a:buSzPts val="1400"/>
              <a:buFont typeface="Noto Sans Symbols"/>
              <a:buChar char="❑"/>
            </a:pPr>
            <a:r>
              <a:rPr lang="en-GB">
                <a:solidFill>
                  <a:srgbClr val="000000"/>
                </a:solidFill>
                <a:latin typeface="Calibri"/>
                <a:ea typeface="Calibri"/>
                <a:cs typeface="Calibri"/>
                <a:sym typeface="Calibri"/>
              </a:rPr>
              <a:t>However</a:t>
            </a:r>
            <a:endParaRPr/>
          </a:p>
          <a:p>
            <a:pPr marL="647700" marR="0" lvl="0" indent="-215900" algn="l" rtl="0">
              <a:spcBef>
                <a:spcPts val="0"/>
              </a:spcBef>
              <a:spcAft>
                <a:spcPts val="0"/>
              </a:spcAft>
              <a:buClr>
                <a:srgbClr val="000000"/>
              </a:buClr>
              <a:buSzPts val="1400"/>
              <a:buFont typeface="Noto Sans Symbols"/>
              <a:buChar char="❑"/>
            </a:pPr>
            <a:r>
              <a:rPr lang="en-GB">
                <a:solidFill>
                  <a:srgbClr val="000000"/>
                </a:solidFill>
                <a:latin typeface="Calibri"/>
                <a:ea typeface="Calibri"/>
                <a:cs typeface="Calibri"/>
                <a:sym typeface="Calibri"/>
              </a:rPr>
              <a:t>Furthermore</a:t>
            </a:r>
            <a:endParaRPr>
              <a:solidFill>
                <a:srgbClr val="000000"/>
              </a:solidFill>
              <a:latin typeface="Calibri"/>
              <a:ea typeface="Calibri"/>
              <a:cs typeface="Calibri"/>
              <a:sym typeface="Calibri"/>
            </a:endParaRPr>
          </a:p>
        </p:txBody>
      </p:sp>
      <p:sp>
        <p:nvSpPr>
          <p:cNvPr id="449" name="Google Shape;449;p81"/>
          <p:cNvSpPr txBox="1"/>
          <p:nvPr/>
        </p:nvSpPr>
        <p:spPr>
          <a:xfrm>
            <a:off x="147975" y="755425"/>
            <a:ext cx="2496000" cy="15996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59850" tIns="29925" rIns="59850" bIns="29925" anchor="t" anchorCtr="0">
            <a:noAutofit/>
          </a:bodyPr>
          <a:lstStyle/>
          <a:p>
            <a:pPr marL="0" marR="0" lvl="0" indent="0" algn="l" rtl="0">
              <a:spcBef>
                <a:spcPts val="0"/>
              </a:spcBef>
              <a:spcAft>
                <a:spcPts val="0"/>
              </a:spcAft>
              <a:buNone/>
            </a:pPr>
            <a:r>
              <a:rPr lang="en-GB" b="1">
                <a:solidFill>
                  <a:srgbClr val="000000"/>
                </a:solidFill>
                <a:latin typeface="Proxima Nova"/>
                <a:ea typeface="Proxima Nova"/>
                <a:cs typeface="Proxima Nova"/>
                <a:sym typeface="Proxima Nova"/>
              </a:rPr>
              <a:t>What do you think language</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I think that…</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I believe…</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In my opinion…</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In my view…</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It is my belief that …</a:t>
            </a:r>
            <a:endParaRPr>
              <a:latin typeface="Proxima Nova"/>
              <a:ea typeface="Proxima Nova"/>
              <a:cs typeface="Proxima Nova"/>
              <a:sym typeface="Proxima Nova"/>
            </a:endParaRPr>
          </a:p>
          <a:p>
            <a:pPr marL="647700" marR="0" lvl="0" indent="-215900" algn="l" rtl="0">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It is clear to see…</a:t>
            </a:r>
            <a:endParaRPr>
              <a:solidFill>
                <a:srgbClr val="000000"/>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Starter Activity</a:t>
            </a:r>
            <a:endParaRPr/>
          </a:p>
        </p:txBody>
      </p:sp>
      <p:pic>
        <p:nvPicPr>
          <p:cNvPr id="194" name="Google Shape;194;p46"/>
          <p:cNvPicPr preferRelativeResize="0"/>
          <p:nvPr/>
        </p:nvPicPr>
        <p:blipFill>
          <a:blip r:embed="rId3">
            <a:alphaModFix/>
          </a:blip>
          <a:stretch>
            <a:fillRect/>
          </a:stretch>
        </p:blipFill>
        <p:spPr>
          <a:xfrm>
            <a:off x="3412525" y="1152475"/>
            <a:ext cx="5731464" cy="3820976"/>
          </a:xfrm>
          <a:prstGeom prst="rect">
            <a:avLst/>
          </a:prstGeom>
          <a:noFill/>
          <a:ln>
            <a:noFill/>
          </a:ln>
        </p:spPr>
      </p:pic>
      <p:sp>
        <p:nvSpPr>
          <p:cNvPr id="195" name="Google Shape;195;p46"/>
          <p:cNvSpPr txBox="1">
            <a:spLocks noGrp="1"/>
          </p:cNvSpPr>
          <p:nvPr>
            <p:ph type="body" idx="4294967295"/>
          </p:nvPr>
        </p:nvSpPr>
        <p:spPr>
          <a:xfrm>
            <a:off x="164600" y="1152475"/>
            <a:ext cx="3017400" cy="3593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38761D"/>
              </a:buClr>
              <a:buSzPts val="1800"/>
              <a:buAutoNum type="arabicPeriod"/>
            </a:pPr>
            <a:r>
              <a:rPr lang="en-GB" b="1">
                <a:solidFill>
                  <a:srgbClr val="38761D"/>
                </a:solidFill>
              </a:rPr>
              <a:t>Where do you think this is?</a:t>
            </a:r>
            <a:endParaRPr b="1">
              <a:solidFill>
                <a:srgbClr val="38761D"/>
              </a:solidFill>
            </a:endParaRPr>
          </a:p>
          <a:p>
            <a:pPr marL="457200" lvl="0" indent="-342900" algn="l" rtl="0">
              <a:spcBef>
                <a:spcPts val="0"/>
              </a:spcBef>
              <a:spcAft>
                <a:spcPts val="0"/>
              </a:spcAft>
              <a:buClr>
                <a:schemeClr val="accent3"/>
              </a:buClr>
              <a:buSzPts val="1800"/>
              <a:buAutoNum type="arabicPeriod"/>
            </a:pPr>
            <a:r>
              <a:rPr lang="en-GB" b="1">
                <a:solidFill>
                  <a:schemeClr val="accent3"/>
                </a:solidFill>
              </a:rPr>
              <a:t>What has happened?</a:t>
            </a:r>
            <a:endParaRPr b="1">
              <a:solidFill>
                <a:schemeClr val="accent3"/>
              </a:solidFill>
            </a:endParaRPr>
          </a:p>
          <a:p>
            <a:pPr marL="457200" lvl="0" indent="-342900" algn="l" rtl="0">
              <a:spcBef>
                <a:spcPts val="0"/>
              </a:spcBef>
              <a:spcAft>
                <a:spcPts val="0"/>
              </a:spcAft>
              <a:buClr>
                <a:srgbClr val="CC0000"/>
              </a:buClr>
              <a:buSzPts val="1800"/>
              <a:buAutoNum type="arabicPeriod"/>
            </a:pPr>
            <a:r>
              <a:rPr lang="en-GB" b="1">
                <a:solidFill>
                  <a:srgbClr val="CC0000"/>
                </a:solidFill>
              </a:rPr>
              <a:t>Why has this happened?</a:t>
            </a:r>
            <a:endParaRPr b="1">
              <a:solidFill>
                <a:srgbClr val="CC0000"/>
              </a:solidFill>
            </a:endParaRPr>
          </a:p>
          <a:p>
            <a:pPr marL="0" lvl="0" indent="0" algn="l" rtl="0">
              <a:spcBef>
                <a:spcPts val="1600"/>
              </a:spcBef>
              <a:spcAft>
                <a:spcPts val="0"/>
              </a:spcAft>
              <a:buNone/>
            </a:pPr>
            <a:r>
              <a:rPr lang="en-GB" b="1" u="sng">
                <a:solidFill>
                  <a:schemeClr val="accent5"/>
                </a:solidFill>
              </a:rPr>
              <a:t>Stretch &amp; Challenge</a:t>
            </a:r>
            <a:endParaRPr b="1" u="sng">
              <a:solidFill>
                <a:schemeClr val="accent5"/>
              </a:solidFill>
            </a:endParaRPr>
          </a:p>
          <a:p>
            <a:pPr marL="457200" lvl="0" indent="-342900" algn="l" rtl="0">
              <a:spcBef>
                <a:spcPts val="1600"/>
              </a:spcBef>
              <a:spcAft>
                <a:spcPts val="0"/>
              </a:spcAft>
              <a:buClr>
                <a:schemeClr val="accent5"/>
              </a:buClr>
              <a:buSzPts val="1800"/>
              <a:buChar char="●"/>
            </a:pPr>
            <a:r>
              <a:rPr lang="en-GB" b="1">
                <a:solidFill>
                  <a:schemeClr val="accent5"/>
                </a:solidFill>
              </a:rPr>
              <a:t>How has this impacted people?</a:t>
            </a:r>
            <a:endParaRPr b="1">
              <a:solidFill>
                <a:schemeClr val="accent5"/>
              </a:solidFill>
            </a:endParaRPr>
          </a:p>
          <a:p>
            <a:pPr marL="457200" lvl="0" indent="-342900" algn="l" rtl="0">
              <a:spcBef>
                <a:spcPts val="0"/>
              </a:spcBef>
              <a:spcAft>
                <a:spcPts val="0"/>
              </a:spcAft>
              <a:buClr>
                <a:schemeClr val="accent5"/>
              </a:buClr>
              <a:buSzPts val="1800"/>
              <a:buChar char="●"/>
            </a:pPr>
            <a:r>
              <a:rPr lang="en-GB" b="1">
                <a:solidFill>
                  <a:schemeClr val="accent5"/>
                </a:solidFill>
              </a:rPr>
              <a:t>Who is most affected?</a:t>
            </a:r>
            <a:endParaRPr b="1">
              <a:solidFill>
                <a:schemeClr val="accent5"/>
              </a:solidFill>
            </a:endParaRPr>
          </a:p>
          <a:p>
            <a:pPr marL="457200" lvl="0" indent="0" algn="l" rtl="0">
              <a:spcBef>
                <a:spcPts val="1600"/>
              </a:spcBef>
              <a:spcAft>
                <a:spcPts val="1600"/>
              </a:spcAft>
              <a:buNone/>
            </a:pPr>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82"/>
          <p:cNvSpPr txBox="1">
            <a:spLocks noGrp="1"/>
          </p:cNvSpPr>
          <p:nvPr>
            <p:ph type="title"/>
          </p:nvPr>
        </p:nvSpPr>
        <p:spPr>
          <a:xfrm>
            <a:off x="311700" y="113575"/>
            <a:ext cx="7585500" cy="472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5600"/>
              <a:t>Final Plenary</a:t>
            </a:r>
            <a:endParaRPr sz="5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Plenary</a:t>
            </a:r>
            <a:endParaRPr/>
          </a:p>
        </p:txBody>
      </p:sp>
      <p:sp>
        <p:nvSpPr>
          <p:cNvPr id="460" name="Google Shape;460;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GB" b="1">
                <a:solidFill>
                  <a:srgbClr val="000000"/>
                </a:solidFill>
              </a:rPr>
              <a:t>What is a natural hazard?</a:t>
            </a:r>
            <a:endParaRPr b="1">
              <a:solidFill>
                <a:srgbClr val="000000"/>
              </a:solidFill>
            </a:endParaRPr>
          </a:p>
          <a:p>
            <a:pPr marL="457200" lvl="0" indent="-342900" algn="l" rtl="0">
              <a:spcBef>
                <a:spcPts val="0"/>
              </a:spcBef>
              <a:spcAft>
                <a:spcPts val="0"/>
              </a:spcAft>
              <a:buClr>
                <a:srgbClr val="000000"/>
              </a:buClr>
              <a:buSzPts val="1800"/>
              <a:buChar char="●"/>
            </a:pPr>
            <a:r>
              <a:rPr lang="en-GB" b="1">
                <a:solidFill>
                  <a:srgbClr val="000000"/>
                </a:solidFill>
              </a:rPr>
              <a:t>The two main categories of natural hazards are…….</a:t>
            </a:r>
            <a:endParaRPr b="1">
              <a:solidFill>
                <a:srgbClr val="000000"/>
              </a:solidFill>
            </a:endParaRPr>
          </a:p>
          <a:p>
            <a:pPr marL="457200" lvl="0" indent="-342900" algn="l" rtl="0">
              <a:spcBef>
                <a:spcPts val="0"/>
              </a:spcBef>
              <a:spcAft>
                <a:spcPts val="0"/>
              </a:spcAft>
              <a:buClr>
                <a:srgbClr val="000000"/>
              </a:buClr>
              <a:buSzPts val="1800"/>
              <a:buChar char="●"/>
            </a:pPr>
            <a:r>
              <a:rPr lang="en-GB" b="1">
                <a:solidFill>
                  <a:srgbClr val="000000"/>
                </a:solidFill>
              </a:rPr>
              <a:t>Hazard risk is……</a:t>
            </a:r>
            <a:endParaRPr b="1">
              <a:solidFill>
                <a:srgbClr val="000000"/>
              </a:solidFill>
            </a:endParaRPr>
          </a:p>
          <a:p>
            <a:pPr marL="457200" lvl="0" indent="-342900" algn="l" rtl="0">
              <a:spcBef>
                <a:spcPts val="0"/>
              </a:spcBef>
              <a:spcAft>
                <a:spcPts val="0"/>
              </a:spcAft>
              <a:buClr>
                <a:srgbClr val="000000"/>
              </a:buClr>
              <a:buSzPts val="1800"/>
              <a:buChar char="●"/>
            </a:pPr>
            <a:r>
              <a:rPr lang="en-GB" b="1">
                <a:solidFill>
                  <a:srgbClr val="000000"/>
                </a:solidFill>
              </a:rPr>
              <a:t>Hazard risk is determined by…….</a:t>
            </a:r>
            <a:endParaRPr b="1">
              <a:solidFill>
                <a:srgbClr val="000000"/>
              </a:solidFill>
            </a:endParaRPr>
          </a:p>
          <a:p>
            <a:pPr marL="457200" lvl="0" indent="-342900" algn="l" rtl="0">
              <a:spcBef>
                <a:spcPts val="0"/>
              </a:spcBef>
              <a:spcAft>
                <a:spcPts val="0"/>
              </a:spcAft>
              <a:buClr>
                <a:srgbClr val="000000"/>
              </a:buClr>
              <a:buSzPts val="1800"/>
              <a:buChar char="●"/>
            </a:pPr>
            <a:r>
              <a:rPr lang="en-GB" b="1">
                <a:solidFill>
                  <a:srgbClr val="000000"/>
                </a:solidFill>
              </a:rPr>
              <a:t>Highly densely populated countries tend to be less at risk to natural hazards. True or False?</a:t>
            </a:r>
            <a:endParaRPr b="1">
              <a:solidFill>
                <a:srgbClr val="000000"/>
              </a:solidFill>
            </a:endParaRPr>
          </a:p>
          <a:p>
            <a:pPr marL="457200" lvl="0" indent="-342900" algn="l" rtl="0">
              <a:spcBef>
                <a:spcPts val="0"/>
              </a:spcBef>
              <a:spcAft>
                <a:spcPts val="0"/>
              </a:spcAft>
              <a:buClr>
                <a:srgbClr val="000000"/>
              </a:buClr>
              <a:buSzPts val="1800"/>
              <a:buChar char="●"/>
            </a:pPr>
            <a:r>
              <a:rPr lang="en-GB" b="1">
                <a:solidFill>
                  <a:srgbClr val="000000"/>
                </a:solidFill>
              </a:rPr>
              <a:t>Low income countries usually cope better with natural hazards than high income countries. True or False?</a:t>
            </a:r>
            <a:endParaRPr b="1">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84"/>
          <p:cNvPicPr preferRelativeResize="0"/>
          <p:nvPr/>
        </p:nvPicPr>
        <p:blipFill>
          <a:blip r:embed="rId3">
            <a:alphaModFix/>
          </a:blip>
          <a:stretch>
            <a:fillRect/>
          </a:stretch>
        </p:blipFill>
        <p:spPr>
          <a:xfrm>
            <a:off x="250250" y="84625"/>
            <a:ext cx="2704125" cy="2802675"/>
          </a:xfrm>
          <a:prstGeom prst="rect">
            <a:avLst/>
          </a:prstGeom>
          <a:noFill/>
          <a:ln>
            <a:noFill/>
          </a:ln>
        </p:spPr>
      </p:pic>
      <p:grpSp>
        <p:nvGrpSpPr>
          <p:cNvPr id="466" name="Google Shape;466;p84"/>
          <p:cNvGrpSpPr/>
          <p:nvPr/>
        </p:nvGrpSpPr>
        <p:grpSpPr>
          <a:xfrm>
            <a:off x="4820191" y="84616"/>
            <a:ext cx="4071559" cy="1157767"/>
            <a:chOff x="4820191" y="84616"/>
            <a:chExt cx="4071559" cy="1157767"/>
          </a:xfrm>
        </p:grpSpPr>
        <p:pic>
          <p:nvPicPr>
            <p:cNvPr id="467" name="Google Shape;467;p84"/>
            <p:cNvPicPr preferRelativeResize="0"/>
            <p:nvPr/>
          </p:nvPicPr>
          <p:blipFill rotWithShape="1">
            <a:blip r:embed="rId4">
              <a:alphaModFix/>
            </a:blip>
            <a:srcRect/>
            <a:stretch/>
          </p:blipFill>
          <p:spPr>
            <a:xfrm>
              <a:off x="4820191" y="84616"/>
              <a:ext cx="1157767" cy="1157767"/>
            </a:xfrm>
            <a:prstGeom prst="rect">
              <a:avLst/>
            </a:prstGeom>
            <a:noFill/>
            <a:ln>
              <a:noFill/>
            </a:ln>
          </p:spPr>
        </p:pic>
        <p:sp>
          <p:nvSpPr>
            <p:cNvPr id="468" name="Google Shape;468;p84"/>
            <p:cNvSpPr txBox="1"/>
            <p:nvPr/>
          </p:nvSpPr>
          <p:spPr>
            <a:xfrm>
              <a:off x="6104450" y="179600"/>
              <a:ext cx="2787300" cy="96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6500">
                  <a:solidFill>
                    <a:srgbClr val="6D9EEB"/>
                  </a:solidFill>
                  <a:latin typeface="Oswald"/>
                  <a:ea typeface="Oswald"/>
                  <a:cs typeface="Oswald"/>
                  <a:sym typeface="Oswald"/>
                </a:rPr>
                <a:t>Retweet</a:t>
              </a:r>
              <a:endParaRPr sz="1000">
                <a:solidFill>
                  <a:srgbClr val="6D9EEB"/>
                </a:solidFill>
                <a:latin typeface="Oswald"/>
                <a:ea typeface="Oswald"/>
                <a:cs typeface="Oswald"/>
                <a:sym typeface="Oswald"/>
              </a:endParaRPr>
            </a:p>
          </p:txBody>
        </p:sp>
      </p:grpSp>
      <p:sp>
        <p:nvSpPr>
          <p:cNvPr id="469" name="Google Shape;469;p84"/>
          <p:cNvSpPr/>
          <p:nvPr/>
        </p:nvSpPr>
        <p:spPr>
          <a:xfrm>
            <a:off x="4820144" y="1530455"/>
            <a:ext cx="4074717" cy="3427018"/>
          </a:xfrm>
          <a:custGeom>
            <a:avLst/>
            <a:gdLst/>
            <a:ahLst/>
            <a:cxnLst/>
            <a:rect l="l" t="t" r="r" b="b"/>
            <a:pathLst>
              <a:path w="4578334" h="3765954" fill="none" extrusionOk="0">
                <a:moveTo>
                  <a:pt x="0" y="627672"/>
                </a:moveTo>
                <a:cubicBezTo>
                  <a:pt x="27082" y="291475"/>
                  <a:pt x="261083" y="-17424"/>
                  <a:pt x="627672" y="0"/>
                </a:cubicBezTo>
                <a:cubicBezTo>
                  <a:pt x="655173" y="2998"/>
                  <a:pt x="715393" y="-6205"/>
                  <a:pt x="763056" y="0"/>
                </a:cubicBezTo>
                <a:lnTo>
                  <a:pt x="763056" y="0"/>
                </a:lnTo>
                <a:cubicBezTo>
                  <a:pt x="963838" y="-12803"/>
                  <a:pt x="1204727" y="-22484"/>
                  <a:pt x="1358239" y="0"/>
                </a:cubicBezTo>
                <a:cubicBezTo>
                  <a:pt x="1511751" y="22484"/>
                  <a:pt x="1689888" y="12882"/>
                  <a:pt x="1907639" y="0"/>
                </a:cubicBezTo>
                <a:cubicBezTo>
                  <a:pt x="2066893" y="6751"/>
                  <a:pt x="2306850" y="15885"/>
                  <a:pt x="2527356" y="0"/>
                </a:cubicBezTo>
                <a:cubicBezTo>
                  <a:pt x="2747862" y="-15885"/>
                  <a:pt x="2917023" y="-4206"/>
                  <a:pt x="3167503" y="0"/>
                </a:cubicBezTo>
                <a:cubicBezTo>
                  <a:pt x="3417983" y="4206"/>
                  <a:pt x="3670381" y="-6419"/>
                  <a:pt x="3950662" y="0"/>
                </a:cubicBezTo>
                <a:cubicBezTo>
                  <a:pt x="4373361" y="-24385"/>
                  <a:pt x="4627254" y="330363"/>
                  <a:pt x="4578334" y="627672"/>
                </a:cubicBezTo>
                <a:cubicBezTo>
                  <a:pt x="4578334" y="627667"/>
                  <a:pt x="4578335" y="627662"/>
                  <a:pt x="4578334" y="627659"/>
                </a:cubicBezTo>
                <a:lnTo>
                  <a:pt x="4578334" y="627659"/>
                </a:lnTo>
                <a:cubicBezTo>
                  <a:pt x="4583014" y="740581"/>
                  <a:pt x="4580746" y="915927"/>
                  <a:pt x="4578334" y="1117233"/>
                </a:cubicBezTo>
                <a:cubicBezTo>
                  <a:pt x="4575922" y="1318539"/>
                  <a:pt x="4591959" y="1462716"/>
                  <a:pt x="4578334" y="1569148"/>
                </a:cubicBezTo>
                <a:cubicBezTo>
                  <a:pt x="4562647" y="1807546"/>
                  <a:pt x="4575186" y="1859654"/>
                  <a:pt x="4578334" y="2076501"/>
                </a:cubicBezTo>
                <a:cubicBezTo>
                  <a:pt x="4581482" y="2293348"/>
                  <a:pt x="4584282" y="2421258"/>
                  <a:pt x="4578334" y="2552472"/>
                </a:cubicBezTo>
                <a:cubicBezTo>
                  <a:pt x="4572386" y="2683686"/>
                  <a:pt x="4590712" y="2876864"/>
                  <a:pt x="4578334" y="3138282"/>
                </a:cubicBezTo>
                <a:cubicBezTo>
                  <a:pt x="4596538" y="3519703"/>
                  <a:pt x="4281964" y="3767136"/>
                  <a:pt x="3950662" y="3765954"/>
                </a:cubicBezTo>
                <a:cubicBezTo>
                  <a:pt x="3774607" y="3748681"/>
                  <a:pt x="3481537" y="3735288"/>
                  <a:pt x="3269654" y="3765954"/>
                </a:cubicBezTo>
                <a:cubicBezTo>
                  <a:pt x="3057771" y="3796620"/>
                  <a:pt x="2927080" y="3752438"/>
                  <a:pt x="2649937" y="3765954"/>
                </a:cubicBezTo>
                <a:cubicBezTo>
                  <a:pt x="2372794" y="3779470"/>
                  <a:pt x="2158309" y="3767610"/>
                  <a:pt x="1907639" y="3765954"/>
                </a:cubicBezTo>
                <a:cubicBezTo>
                  <a:pt x="1690942" y="3753356"/>
                  <a:pt x="1541564" y="3743310"/>
                  <a:pt x="1312456" y="3765954"/>
                </a:cubicBezTo>
                <a:cubicBezTo>
                  <a:pt x="1083348" y="3788598"/>
                  <a:pt x="883816" y="3792280"/>
                  <a:pt x="763056" y="3765954"/>
                </a:cubicBezTo>
                <a:lnTo>
                  <a:pt x="763056" y="3765954"/>
                </a:lnTo>
                <a:cubicBezTo>
                  <a:pt x="701351" y="3760076"/>
                  <a:pt x="681998" y="3772585"/>
                  <a:pt x="627672" y="3765954"/>
                </a:cubicBezTo>
                <a:cubicBezTo>
                  <a:pt x="268634" y="3777311"/>
                  <a:pt x="14202" y="3502072"/>
                  <a:pt x="0" y="3138282"/>
                </a:cubicBezTo>
                <a:cubicBezTo>
                  <a:pt x="17333" y="2877430"/>
                  <a:pt x="-16379" y="2739248"/>
                  <a:pt x="0" y="2599546"/>
                </a:cubicBezTo>
                <a:cubicBezTo>
                  <a:pt x="16379" y="2459844"/>
                  <a:pt x="9299" y="2212282"/>
                  <a:pt x="0" y="2076501"/>
                </a:cubicBezTo>
                <a:cubicBezTo>
                  <a:pt x="-9299" y="1940720"/>
                  <a:pt x="7206" y="1791502"/>
                  <a:pt x="0" y="1569148"/>
                </a:cubicBezTo>
                <a:cubicBezTo>
                  <a:pt x="-78008" y="1516097"/>
                  <a:pt x="-176053" y="1447901"/>
                  <a:pt x="-330720" y="1362515"/>
                </a:cubicBezTo>
                <a:cubicBezTo>
                  <a:pt x="-485388" y="1277130"/>
                  <a:pt x="-505066" y="1248151"/>
                  <a:pt x="-674938" y="1147449"/>
                </a:cubicBezTo>
                <a:cubicBezTo>
                  <a:pt x="-562673" y="1055815"/>
                  <a:pt x="-453393" y="957435"/>
                  <a:pt x="-330720" y="882356"/>
                </a:cubicBezTo>
                <a:cubicBezTo>
                  <a:pt x="-208047" y="807277"/>
                  <a:pt x="-115082" y="724018"/>
                  <a:pt x="0" y="627659"/>
                </a:cubicBezTo>
                <a:cubicBezTo>
                  <a:pt x="0" y="627663"/>
                  <a:pt x="0" y="627667"/>
                  <a:pt x="0" y="627672"/>
                </a:cubicBezTo>
                <a:close/>
              </a:path>
              <a:path w="4578334" h="3765954" extrusionOk="0">
                <a:moveTo>
                  <a:pt x="0" y="627672"/>
                </a:moveTo>
                <a:cubicBezTo>
                  <a:pt x="34569" y="240335"/>
                  <a:pt x="260892" y="44237"/>
                  <a:pt x="627672" y="0"/>
                </a:cubicBezTo>
                <a:cubicBezTo>
                  <a:pt x="680178" y="3751"/>
                  <a:pt x="702933" y="2362"/>
                  <a:pt x="763056" y="0"/>
                </a:cubicBezTo>
                <a:lnTo>
                  <a:pt x="763056" y="0"/>
                </a:lnTo>
                <a:cubicBezTo>
                  <a:pt x="936201" y="17571"/>
                  <a:pt x="1057441" y="-23094"/>
                  <a:pt x="1301010" y="0"/>
                </a:cubicBezTo>
                <a:cubicBezTo>
                  <a:pt x="1544579" y="23094"/>
                  <a:pt x="1633616" y="17594"/>
                  <a:pt x="1907639" y="0"/>
                </a:cubicBezTo>
                <a:cubicBezTo>
                  <a:pt x="2073802" y="-32844"/>
                  <a:pt x="2313508" y="24468"/>
                  <a:pt x="2629507" y="0"/>
                </a:cubicBezTo>
                <a:cubicBezTo>
                  <a:pt x="2945506" y="-24468"/>
                  <a:pt x="3077872" y="1598"/>
                  <a:pt x="3290085" y="0"/>
                </a:cubicBezTo>
                <a:cubicBezTo>
                  <a:pt x="3502298" y="-1598"/>
                  <a:pt x="3711237" y="21615"/>
                  <a:pt x="3950662" y="0"/>
                </a:cubicBezTo>
                <a:cubicBezTo>
                  <a:pt x="4273379" y="7732"/>
                  <a:pt x="4651055" y="303094"/>
                  <a:pt x="4578334" y="627672"/>
                </a:cubicBezTo>
                <a:cubicBezTo>
                  <a:pt x="4578335" y="627668"/>
                  <a:pt x="4578334" y="627664"/>
                  <a:pt x="4578334" y="627659"/>
                </a:cubicBezTo>
                <a:lnTo>
                  <a:pt x="4578334" y="627659"/>
                </a:lnTo>
                <a:cubicBezTo>
                  <a:pt x="4587871" y="758808"/>
                  <a:pt x="4557568" y="921219"/>
                  <a:pt x="4578334" y="1098404"/>
                </a:cubicBezTo>
                <a:cubicBezTo>
                  <a:pt x="4599100" y="1275589"/>
                  <a:pt x="4572938" y="1405782"/>
                  <a:pt x="4578334" y="1569148"/>
                </a:cubicBezTo>
                <a:cubicBezTo>
                  <a:pt x="4557912" y="1668578"/>
                  <a:pt x="4555832" y="1917252"/>
                  <a:pt x="4578334" y="2045119"/>
                </a:cubicBezTo>
                <a:cubicBezTo>
                  <a:pt x="4600836" y="2172986"/>
                  <a:pt x="4569527" y="2427279"/>
                  <a:pt x="4578334" y="2599546"/>
                </a:cubicBezTo>
                <a:cubicBezTo>
                  <a:pt x="4587141" y="2771813"/>
                  <a:pt x="4573236" y="2999280"/>
                  <a:pt x="4578334" y="3138282"/>
                </a:cubicBezTo>
                <a:cubicBezTo>
                  <a:pt x="4590444" y="3494845"/>
                  <a:pt x="4235541" y="3791183"/>
                  <a:pt x="3950662" y="3765954"/>
                </a:cubicBezTo>
                <a:cubicBezTo>
                  <a:pt x="3789197" y="3753006"/>
                  <a:pt x="3534229" y="3768472"/>
                  <a:pt x="3310515" y="3765954"/>
                </a:cubicBezTo>
                <a:cubicBezTo>
                  <a:pt x="3086801" y="3763436"/>
                  <a:pt x="2902802" y="3756798"/>
                  <a:pt x="2690798" y="3765954"/>
                </a:cubicBezTo>
                <a:cubicBezTo>
                  <a:pt x="2478794" y="3775110"/>
                  <a:pt x="2271239" y="3728060"/>
                  <a:pt x="1907639" y="3765954"/>
                </a:cubicBezTo>
                <a:cubicBezTo>
                  <a:pt x="1713618" y="3792444"/>
                  <a:pt x="1543217" y="3737618"/>
                  <a:pt x="1335348" y="3765954"/>
                </a:cubicBezTo>
                <a:cubicBezTo>
                  <a:pt x="1127479" y="3794290"/>
                  <a:pt x="950452" y="3783183"/>
                  <a:pt x="763056" y="3765954"/>
                </a:cubicBezTo>
                <a:lnTo>
                  <a:pt x="763056" y="3765954"/>
                </a:lnTo>
                <a:cubicBezTo>
                  <a:pt x="721717" y="3763565"/>
                  <a:pt x="686355" y="3762757"/>
                  <a:pt x="627672" y="3765954"/>
                </a:cubicBezTo>
                <a:cubicBezTo>
                  <a:pt x="295666" y="3804885"/>
                  <a:pt x="58245" y="3433148"/>
                  <a:pt x="0" y="3138282"/>
                </a:cubicBezTo>
                <a:cubicBezTo>
                  <a:pt x="15495" y="3007958"/>
                  <a:pt x="-3985" y="2763658"/>
                  <a:pt x="0" y="2646620"/>
                </a:cubicBezTo>
                <a:cubicBezTo>
                  <a:pt x="3985" y="2529582"/>
                  <a:pt x="24012" y="2238970"/>
                  <a:pt x="0" y="2092193"/>
                </a:cubicBezTo>
                <a:cubicBezTo>
                  <a:pt x="-24012" y="1945416"/>
                  <a:pt x="22500" y="1706321"/>
                  <a:pt x="0" y="1569148"/>
                </a:cubicBezTo>
                <a:cubicBezTo>
                  <a:pt x="-92491" y="1532638"/>
                  <a:pt x="-207115" y="1429419"/>
                  <a:pt x="-323970" y="1366732"/>
                </a:cubicBezTo>
                <a:cubicBezTo>
                  <a:pt x="-440825" y="1304046"/>
                  <a:pt x="-533099" y="1260203"/>
                  <a:pt x="-674938" y="1147449"/>
                </a:cubicBezTo>
                <a:cubicBezTo>
                  <a:pt x="-602042" y="1093044"/>
                  <a:pt x="-415062" y="928483"/>
                  <a:pt x="-330720" y="882356"/>
                </a:cubicBezTo>
                <a:cubicBezTo>
                  <a:pt x="-246378" y="836229"/>
                  <a:pt x="-102443" y="683291"/>
                  <a:pt x="0" y="627659"/>
                </a:cubicBezTo>
                <a:cubicBezTo>
                  <a:pt x="0" y="627663"/>
                  <a:pt x="0" y="627670"/>
                  <a:pt x="0" y="627672"/>
                </a:cubicBezTo>
                <a:close/>
              </a:path>
            </a:pathLst>
          </a:custGeom>
          <a:solidFill>
            <a:schemeClr val="lt1"/>
          </a:solidFill>
          <a:ln w="28575"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70" name="Google Shape;470;p84"/>
          <p:cNvSpPr/>
          <p:nvPr/>
        </p:nvSpPr>
        <p:spPr>
          <a:xfrm rot="10800000" flipH="1">
            <a:off x="655875" y="2816896"/>
            <a:ext cx="3422305" cy="2137179"/>
          </a:xfrm>
          <a:custGeom>
            <a:avLst/>
            <a:gdLst/>
            <a:ahLst/>
            <a:cxnLst/>
            <a:rect l="l" t="t" r="r" b="b"/>
            <a:pathLst>
              <a:path w="4578334" h="3765954" fill="none" extrusionOk="0">
                <a:moveTo>
                  <a:pt x="0" y="627672"/>
                </a:moveTo>
                <a:cubicBezTo>
                  <a:pt x="27082" y="291475"/>
                  <a:pt x="261083" y="-17424"/>
                  <a:pt x="627672" y="0"/>
                </a:cubicBezTo>
                <a:cubicBezTo>
                  <a:pt x="655173" y="2998"/>
                  <a:pt x="715393" y="-6205"/>
                  <a:pt x="763056" y="0"/>
                </a:cubicBezTo>
                <a:lnTo>
                  <a:pt x="763056" y="0"/>
                </a:lnTo>
                <a:cubicBezTo>
                  <a:pt x="963838" y="-12803"/>
                  <a:pt x="1204727" y="-22484"/>
                  <a:pt x="1358239" y="0"/>
                </a:cubicBezTo>
                <a:cubicBezTo>
                  <a:pt x="1511751" y="22484"/>
                  <a:pt x="1689888" y="12882"/>
                  <a:pt x="1907639" y="0"/>
                </a:cubicBezTo>
                <a:cubicBezTo>
                  <a:pt x="2066893" y="6751"/>
                  <a:pt x="2306850" y="15885"/>
                  <a:pt x="2527356" y="0"/>
                </a:cubicBezTo>
                <a:cubicBezTo>
                  <a:pt x="2747862" y="-15885"/>
                  <a:pt x="2917023" y="-4206"/>
                  <a:pt x="3167503" y="0"/>
                </a:cubicBezTo>
                <a:cubicBezTo>
                  <a:pt x="3417983" y="4206"/>
                  <a:pt x="3670381" y="-6419"/>
                  <a:pt x="3950662" y="0"/>
                </a:cubicBezTo>
                <a:cubicBezTo>
                  <a:pt x="4373361" y="-24385"/>
                  <a:pt x="4627254" y="330363"/>
                  <a:pt x="4578334" y="627672"/>
                </a:cubicBezTo>
                <a:cubicBezTo>
                  <a:pt x="4578334" y="627667"/>
                  <a:pt x="4578335" y="627662"/>
                  <a:pt x="4578334" y="627659"/>
                </a:cubicBezTo>
                <a:lnTo>
                  <a:pt x="4578334" y="627659"/>
                </a:lnTo>
                <a:cubicBezTo>
                  <a:pt x="4583014" y="740581"/>
                  <a:pt x="4580746" y="915927"/>
                  <a:pt x="4578334" y="1117233"/>
                </a:cubicBezTo>
                <a:cubicBezTo>
                  <a:pt x="4575922" y="1318539"/>
                  <a:pt x="4591959" y="1462716"/>
                  <a:pt x="4578334" y="1569148"/>
                </a:cubicBezTo>
                <a:cubicBezTo>
                  <a:pt x="4562647" y="1807546"/>
                  <a:pt x="4575186" y="1859654"/>
                  <a:pt x="4578334" y="2076501"/>
                </a:cubicBezTo>
                <a:cubicBezTo>
                  <a:pt x="4581482" y="2293348"/>
                  <a:pt x="4584282" y="2421258"/>
                  <a:pt x="4578334" y="2552472"/>
                </a:cubicBezTo>
                <a:cubicBezTo>
                  <a:pt x="4572386" y="2683686"/>
                  <a:pt x="4590712" y="2876864"/>
                  <a:pt x="4578334" y="3138282"/>
                </a:cubicBezTo>
                <a:cubicBezTo>
                  <a:pt x="4596538" y="3519703"/>
                  <a:pt x="4281964" y="3767136"/>
                  <a:pt x="3950662" y="3765954"/>
                </a:cubicBezTo>
                <a:cubicBezTo>
                  <a:pt x="3774607" y="3748681"/>
                  <a:pt x="3481537" y="3735288"/>
                  <a:pt x="3269654" y="3765954"/>
                </a:cubicBezTo>
                <a:cubicBezTo>
                  <a:pt x="3057771" y="3796620"/>
                  <a:pt x="2927080" y="3752438"/>
                  <a:pt x="2649937" y="3765954"/>
                </a:cubicBezTo>
                <a:cubicBezTo>
                  <a:pt x="2372794" y="3779470"/>
                  <a:pt x="2158309" y="3767610"/>
                  <a:pt x="1907639" y="3765954"/>
                </a:cubicBezTo>
                <a:cubicBezTo>
                  <a:pt x="1690942" y="3753356"/>
                  <a:pt x="1541564" y="3743310"/>
                  <a:pt x="1312456" y="3765954"/>
                </a:cubicBezTo>
                <a:cubicBezTo>
                  <a:pt x="1083348" y="3788598"/>
                  <a:pt x="883816" y="3792280"/>
                  <a:pt x="763056" y="3765954"/>
                </a:cubicBezTo>
                <a:lnTo>
                  <a:pt x="763056" y="3765954"/>
                </a:lnTo>
                <a:cubicBezTo>
                  <a:pt x="701351" y="3760076"/>
                  <a:pt x="681998" y="3772585"/>
                  <a:pt x="627672" y="3765954"/>
                </a:cubicBezTo>
                <a:cubicBezTo>
                  <a:pt x="268634" y="3777311"/>
                  <a:pt x="14202" y="3502072"/>
                  <a:pt x="0" y="3138282"/>
                </a:cubicBezTo>
                <a:cubicBezTo>
                  <a:pt x="17333" y="2877430"/>
                  <a:pt x="-16379" y="2739248"/>
                  <a:pt x="0" y="2599546"/>
                </a:cubicBezTo>
                <a:cubicBezTo>
                  <a:pt x="16379" y="2459844"/>
                  <a:pt x="9299" y="2212282"/>
                  <a:pt x="0" y="2076501"/>
                </a:cubicBezTo>
                <a:cubicBezTo>
                  <a:pt x="-9299" y="1940720"/>
                  <a:pt x="7206" y="1791502"/>
                  <a:pt x="0" y="1569148"/>
                </a:cubicBezTo>
                <a:cubicBezTo>
                  <a:pt x="-78008" y="1516097"/>
                  <a:pt x="-176053" y="1447901"/>
                  <a:pt x="-330720" y="1362515"/>
                </a:cubicBezTo>
                <a:cubicBezTo>
                  <a:pt x="-485388" y="1277130"/>
                  <a:pt x="-505066" y="1248151"/>
                  <a:pt x="-674938" y="1147449"/>
                </a:cubicBezTo>
                <a:cubicBezTo>
                  <a:pt x="-562673" y="1055815"/>
                  <a:pt x="-453393" y="957435"/>
                  <a:pt x="-330720" y="882356"/>
                </a:cubicBezTo>
                <a:cubicBezTo>
                  <a:pt x="-208047" y="807277"/>
                  <a:pt x="-115082" y="724018"/>
                  <a:pt x="0" y="627659"/>
                </a:cubicBezTo>
                <a:cubicBezTo>
                  <a:pt x="0" y="627663"/>
                  <a:pt x="0" y="627667"/>
                  <a:pt x="0" y="627672"/>
                </a:cubicBezTo>
                <a:close/>
              </a:path>
              <a:path w="4578334" h="3765954" extrusionOk="0">
                <a:moveTo>
                  <a:pt x="0" y="627672"/>
                </a:moveTo>
                <a:cubicBezTo>
                  <a:pt x="34569" y="240335"/>
                  <a:pt x="260892" y="44237"/>
                  <a:pt x="627672" y="0"/>
                </a:cubicBezTo>
                <a:cubicBezTo>
                  <a:pt x="680178" y="3751"/>
                  <a:pt x="702933" y="2362"/>
                  <a:pt x="763056" y="0"/>
                </a:cubicBezTo>
                <a:lnTo>
                  <a:pt x="763056" y="0"/>
                </a:lnTo>
                <a:cubicBezTo>
                  <a:pt x="936201" y="17571"/>
                  <a:pt x="1057441" y="-23094"/>
                  <a:pt x="1301010" y="0"/>
                </a:cubicBezTo>
                <a:cubicBezTo>
                  <a:pt x="1544579" y="23094"/>
                  <a:pt x="1633616" y="17594"/>
                  <a:pt x="1907639" y="0"/>
                </a:cubicBezTo>
                <a:cubicBezTo>
                  <a:pt x="2073802" y="-32844"/>
                  <a:pt x="2313508" y="24468"/>
                  <a:pt x="2629507" y="0"/>
                </a:cubicBezTo>
                <a:cubicBezTo>
                  <a:pt x="2945506" y="-24468"/>
                  <a:pt x="3077872" y="1598"/>
                  <a:pt x="3290085" y="0"/>
                </a:cubicBezTo>
                <a:cubicBezTo>
                  <a:pt x="3502298" y="-1598"/>
                  <a:pt x="3711237" y="21615"/>
                  <a:pt x="3950662" y="0"/>
                </a:cubicBezTo>
                <a:cubicBezTo>
                  <a:pt x="4273379" y="7732"/>
                  <a:pt x="4651055" y="303094"/>
                  <a:pt x="4578334" y="627672"/>
                </a:cubicBezTo>
                <a:cubicBezTo>
                  <a:pt x="4578335" y="627668"/>
                  <a:pt x="4578334" y="627664"/>
                  <a:pt x="4578334" y="627659"/>
                </a:cubicBezTo>
                <a:lnTo>
                  <a:pt x="4578334" y="627659"/>
                </a:lnTo>
                <a:cubicBezTo>
                  <a:pt x="4587871" y="758808"/>
                  <a:pt x="4557568" y="921219"/>
                  <a:pt x="4578334" y="1098404"/>
                </a:cubicBezTo>
                <a:cubicBezTo>
                  <a:pt x="4599100" y="1275589"/>
                  <a:pt x="4572938" y="1405782"/>
                  <a:pt x="4578334" y="1569148"/>
                </a:cubicBezTo>
                <a:cubicBezTo>
                  <a:pt x="4557912" y="1668578"/>
                  <a:pt x="4555832" y="1917252"/>
                  <a:pt x="4578334" y="2045119"/>
                </a:cubicBezTo>
                <a:cubicBezTo>
                  <a:pt x="4600836" y="2172986"/>
                  <a:pt x="4569527" y="2427279"/>
                  <a:pt x="4578334" y="2599546"/>
                </a:cubicBezTo>
                <a:cubicBezTo>
                  <a:pt x="4587141" y="2771813"/>
                  <a:pt x="4573236" y="2999280"/>
                  <a:pt x="4578334" y="3138282"/>
                </a:cubicBezTo>
                <a:cubicBezTo>
                  <a:pt x="4590444" y="3494845"/>
                  <a:pt x="4235541" y="3791183"/>
                  <a:pt x="3950662" y="3765954"/>
                </a:cubicBezTo>
                <a:cubicBezTo>
                  <a:pt x="3789197" y="3753006"/>
                  <a:pt x="3534229" y="3768472"/>
                  <a:pt x="3310515" y="3765954"/>
                </a:cubicBezTo>
                <a:cubicBezTo>
                  <a:pt x="3086801" y="3763436"/>
                  <a:pt x="2902802" y="3756798"/>
                  <a:pt x="2690798" y="3765954"/>
                </a:cubicBezTo>
                <a:cubicBezTo>
                  <a:pt x="2478794" y="3775110"/>
                  <a:pt x="2271239" y="3728060"/>
                  <a:pt x="1907639" y="3765954"/>
                </a:cubicBezTo>
                <a:cubicBezTo>
                  <a:pt x="1713618" y="3792444"/>
                  <a:pt x="1543217" y="3737618"/>
                  <a:pt x="1335348" y="3765954"/>
                </a:cubicBezTo>
                <a:cubicBezTo>
                  <a:pt x="1127479" y="3794290"/>
                  <a:pt x="950452" y="3783183"/>
                  <a:pt x="763056" y="3765954"/>
                </a:cubicBezTo>
                <a:lnTo>
                  <a:pt x="763056" y="3765954"/>
                </a:lnTo>
                <a:cubicBezTo>
                  <a:pt x="721717" y="3763565"/>
                  <a:pt x="686355" y="3762757"/>
                  <a:pt x="627672" y="3765954"/>
                </a:cubicBezTo>
                <a:cubicBezTo>
                  <a:pt x="295666" y="3804885"/>
                  <a:pt x="58245" y="3433148"/>
                  <a:pt x="0" y="3138282"/>
                </a:cubicBezTo>
                <a:cubicBezTo>
                  <a:pt x="15495" y="3007958"/>
                  <a:pt x="-3985" y="2763658"/>
                  <a:pt x="0" y="2646620"/>
                </a:cubicBezTo>
                <a:cubicBezTo>
                  <a:pt x="3985" y="2529582"/>
                  <a:pt x="24012" y="2238970"/>
                  <a:pt x="0" y="2092193"/>
                </a:cubicBezTo>
                <a:cubicBezTo>
                  <a:pt x="-24012" y="1945416"/>
                  <a:pt x="22500" y="1706321"/>
                  <a:pt x="0" y="1569148"/>
                </a:cubicBezTo>
                <a:cubicBezTo>
                  <a:pt x="-92491" y="1532638"/>
                  <a:pt x="-207115" y="1429419"/>
                  <a:pt x="-323970" y="1366732"/>
                </a:cubicBezTo>
                <a:cubicBezTo>
                  <a:pt x="-440825" y="1304046"/>
                  <a:pt x="-533099" y="1260203"/>
                  <a:pt x="-674938" y="1147449"/>
                </a:cubicBezTo>
                <a:cubicBezTo>
                  <a:pt x="-602042" y="1093044"/>
                  <a:pt x="-415062" y="928483"/>
                  <a:pt x="-330720" y="882356"/>
                </a:cubicBezTo>
                <a:cubicBezTo>
                  <a:pt x="-246378" y="836229"/>
                  <a:pt x="-102443" y="683291"/>
                  <a:pt x="0" y="627659"/>
                </a:cubicBezTo>
                <a:cubicBezTo>
                  <a:pt x="0" y="627663"/>
                  <a:pt x="0" y="627670"/>
                  <a:pt x="0" y="627672"/>
                </a:cubicBezTo>
                <a:close/>
              </a:path>
            </a:pathLst>
          </a:custGeom>
          <a:solidFill>
            <a:schemeClr val="lt1"/>
          </a:solidFill>
          <a:ln w="28575" cap="flat" cmpd="sng">
            <a:solidFill>
              <a:srgbClr val="9999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71" name="Google Shape;471;p84"/>
          <p:cNvSpPr txBox="1"/>
          <p:nvPr/>
        </p:nvSpPr>
        <p:spPr>
          <a:xfrm>
            <a:off x="754250" y="2887300"/>
            <a:ext cx="3323700" cy="20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i="1">
                <a:solidFill>
                  <a:srgbClr val="6D9EEB"/>
                </a:solidFill>
                <a:latin typeface="Proxima Nova"/>
                <a:ea typeface="Proxima Nova"/>
                <a:cs typeface="Proxima Nova"/>
                <a:sym typeface="Proxima Nova"/>
              </a:rPr>
              <a:t>Question:</a:t>
            </a:r>
            <a:endParaRPr b="1" i="1">
              <a:solidFill>
                <a:srgbClr val="6D9EEB"/>
              </a:solidFill>
              <a:latin typeface="Proxima Nova"/>
              <a:ea typeface="Proxima Nova"/>
              <a:cs typeface="Proxima Nova"/>
              <a:sym typeface="Proxima Nova"/>
            </a:endParaRPr>
          </a:p>
        </p:txBody>
      </p:sp>
      <p:sp>
        <p:nvSpPr>
          <p:cNvPr id="472" name="Google Shape;472;p84"/>
          <p:cNvSpPr txBox="1"/>
          <p:nvPr/>
        </p:nvSpPr>
        <p:spPr>
          <a:xfrm>
            <a:off x="5007900" y="1637000"/>
            <a:ext cx="3806700" cy="32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GB" b="1">
                <a:solidFill>
                  <a:srgbClr val="999999"/>
                </a:solidFill>
                <a:latin typeface="Proxima Nova"/>
                <a:ea typeface="Proxima Nova"/>
                <a:cs typeface="Proxima Nova"/>
                <a:sym typeface="Proxima Nova"/>
              </a:rPr>
              <a:t>Retweet an answer to the question in no more than </a:t>
            </a:r>
            <a:r>
              <a:rPr lang="en-GB" b="1">
                <a:solidFill>
                  <a:srgbClr val="FF0000"/>
                </a:solidFill>
                <a:latin typeface="Proxima Nova"/>
                <a:ea typeface="Proxima Nova"/>
                <a:cs typeface="Proxima Nova"/>
                <a:sym typeface="Proxima Nova"/>
              </a:rPr>
              <a:t>140 characters</a:t>
            </a:r>
            <a:r>
              <a:rPr lang="en-GB" b="1">
                <a:solidFill>
                  <a:srgbClr val="999999"/>
                </a:solidFill>
                <a:latin typeface="Proxima Nova"/>
                <a:ea typeface="Proxima Nova"/>
                <a:cs typeface="Proxima Nova"/>
                <a:sym typeface="Proxima Nova"/>
              </a:rPr>
              <a:t>:</a:t>
            </a:r>
            <a:endParaRPr sz="100" b="1">
              <a:solidFill>
                <a:srgbClr val="999999"/>
              </a:solidFill>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6"/>
        <p:cNvGrpSpPr/>
        <p:nvPr/>
      </p:nvGrpSpPr>
      <p:grpSpPr>
        <a:xfrm>
          <a:off x="0" y="0"/>
          <a:ext cx="0" cy="0"/>
          <a:chOff x="0" y="0"/>
          <a:chExt cx="0" cy="0"/>
        </a:xfrm>
      </p:grpSpPr>
      <p:sp>
        <p:nvSpPr>
          <p:cNvPr id="477" name="Google Shape;477;p85"/>
          <p:cNvSpPr txBox="1"/>
          <p:nvPr/>
        </p:nvSpPr>
        <p:spPr>
          <a:xfrm>
            <a:off x="754250" y="2887300"/>
            <a:ext cx="3323700" cy="20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i="1">
                <a:solidFill>
                  <a:srgbClr val="6D9EEB"/>
                </a:solidFill>
                <a:latin typeface="Proxima Nova"/>
                <a:ea typeface="Proxima Nova"/>
                <a:cs typeface="Proxima Nova"/>
                <a:sym typeface="Proxima Nova"/>
              </a:rPr>
              <a:t>Type plenary question here</a:t>
            </a:r>
            <a:endParaRPr b="1" i="1">
              <a:solidFill>
                <a:srgbClr val="6D9EEB"/>
              </a:solidFill>
              <a:latin typeface="Proxima Nova"/>
              <a:ea typeface="Proxima Nova"/>
              <a:cs typeface="Proxima Nova"/>
              <a:sym typeface="Proxima Nova"/>
            </a:endParaRPr>
          </a:p>
        </p:txBody>
      </p:sp>
      <p:sp>
        <p:nvSpPr>
          <p:cNvPr id="478" name="Google Shape;478;p85"/>
          <p:cNvSpPr txBox="1"/>
          <p:nvPr/>
        </p:nvSpPr>
        <p:spPr>
          <a:xfrm>
            <a:off x="5007900" y="1637000"/>
            <a:ext cx="3806700" cy="32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999999"/>
                </a:solidFill>
                <a:latin typeface="Proxima Nova"/>
                <a:ea typeface="Proxima Nova"/>
                <a:cs typeface="Proxima Nova"/>
                <a:sym typeface="Proxima Nova"/>
              </a:rPr>
              <a:t>Retweet an answer to the question in no more than </a:t>
            </a:r>
            <a:r>
              <a:rPr lang="en-GB" b="1">
                <a:solidFill>
                  <a:srgbClr val="FF0000"/>
                </a:solidFill>
                <a:latin typeface="Proxima Nova"/>
                <a:ea typeface="Proxima Nova"/>
                <a:cs typeface="Proxima Nova"/>
                <a:sym typeface="Proxima Nova"/>
              </a:rPr>
              <a:t>140 characters</a:t>
            </a:r>
            <a:endParaRPr sz="100" b="1">
              <a:solidFill>
                <a:srgbClr val="999999"/>
              </a:solidFill>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2"/>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6"/>
        <p:cNvGrpSpPr/>
        <p:nvPr/>
      </p:nvGrpSpPr>
      <p:grpSpPr>
        <a:xfrm>
          <a:off x="0" y="0"/>
          <a:ext cx="0" cy="0"/>
          <a:chOff x="0" y="0"/>
          <a:chExt cx="0" cy="0"/>
        </a:xfrm>
      </p:grpSpPr>
      <p:sp>
        <p:nvSpPr>
          <p:cNvPr id="487" name="Google Shape;487;p87"/>
          <p:cNvSpPr txBox="1"/>
          <p:nvPr/>
        </p:nvSpPr>
        <p:spPr>
          <a:xfrm>
            <a:off x="3244950" y="629625"/>
            <a:ext cx="2663700" cy="144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i="1">
                <a:solidFill>
                  <a:schemeClr val="dk1"/>
                </a:solidFill>
                <a:latin typeface="Proxima Nova"/>
                <a:ea typeface="Proxima Nova"/>
                <a:cs typeface="Proxima Nova"/>
                <a:sym typeface="Proxima Nova"/>
              </a:rPr>
              <a:t>Type here</a:t>
            </a:r>
            <a:endParaRPr sz="1200" b="1" i="1">
              <a:solidFill>
                <a:schemeClr val="dk1"/>
              </a:solidFill>
              <a:latin typeface="Proxima Nova"/>
              <a:ea typeface="Proxima Nova"/>
              <a:cs typeface="Proxima Nova"/>
              <a:sym typeface="Proxima Nova"/>
            </a:endParaRPr>
          </a:p>
        </p:txBody>
      </p:sp>
      <p:sp>
        <p:nvSpPr>
          <p:cNvPr id="488" name="Google Shape;488;p87"/>
          <p:cNvSpPr txBox="1"/>
          <p:nvPr/>
        </p:nvSpPr>
        <p:spPr>
          <a:xfrm>
            <a:off x="1908300" y="2072925"/>
            <a:ext cx="2663700" cy="144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i="1">
                <a:solidFill>
                  <a:schemeClr val="dk1"/>
                </a:solidFill>
                <a:latin typeface="Proxima Nova"/>
                <a:ea typeface="Proxima Nova"/>
                <a:cs typeface="Proxima Nova"/>
                <a:sym typeface="Proxima Nova"/>
              </a:rPr>
              <a:t>Type here</a:t>
            </a:r>
            <a:endParaRPr sz="1200" b="1" i="1">
              <a:solidFill>
                <a:schemeClr val="dk1"/>
              </a:solidFill>
              <a:latin typeface="Proxima Nova"/>
              <a:ea typeface="Proxima Nova"/>
              <a:cs typeface="Proxima Nova"/>
              <a:sym typeface="Proxima Nova"/>
            </a:endParaRPr>
          </a:p>
        </p:txBody>
      </p:sp>
      <p:sp>
        <p:nvSpPr>
          <p:cNvPr id="489" name="Google Shape;489;p87"/>
          <p:cNvSpPr txBox="1"/>
          <p:nvPr/>
        </p:nvSpPr>
        <p:spPr>
          <a:xfrm>
            <a:off x="4572000" y="2116175"/>
            <a:ext cx="2663700" cy="144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i="1">
                <a:solidFill>
                  <a:schemeClr val="dk1"/>
                </a:solidFill>
                <a:latin typeface="Proxima Nova"/>
                <a:ea typeface="Proxima Nova"/>
                <a:cs typeface="Proxima Nova"/>
                <a:sym typeface="Proxima Nova"/>
              </a:rPr>
              <a:t>Type here</a:t>
            </a:r>
            <a:endParaRPr sz="1200" b="1" i="1">
              <a:solidFill>
                <a:schemeClr val="dk1"/>
              </a:solidFill>
              <a:latin typeface="Proxima Nova"/>
              <a:ea typeface="Proxima Nova"/>
              <a:cs typeface="Proxima Nova"/>
              <a:sym typeface="Proxima Nova"/>
            </a:endParaRPr>
          </a:p>
        </p:txBody>
      </p:sp>
      <p:sp>
        <p:nvSpPr>
          <p:cNvPr id="490" name="Google Shape;490;p87"/>
          <p:cNvSpPr txBox="1"/>
          <p:nvPr/>
        </p:nvSpPr>
        <p:spPr>
          <a:xfrm>
            <a:off x="581250" y="3516225"/>
            <a:ext cx="2663700" cy="144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i="1">
                <a:solidFill>
                  <a:schemeClr val="dk1"/>
                </a:solidFill>
                <a:latin typeface="Proxima Nova"/>
                <a:ea typeface="Proxima Nova"/>
                <a:cs typeface="Proxima Nova"/>
                <a:sym typeface="Proxima Nova"/>
              </a:rPr>
              <a:t>Type here</a:t>
            </a:r>
            <a:endParaRPr sz="1200" b="1" i="1">
              <a:solidFill>
                <a:schemeClr val="dk1"/>
              </a:solidFill>
              <a:latin typeface="Proxima Nova"/>
              <a:ea typeface="Proxima Nova"/>
              <a:cs typeface="Proxima Nova"/>
              <a:sym typeface="Proxima Nova"/>
            </a:endParaRPr>
          </a:p>
        </p:txBody>
      </p:sp>
      <p:sp>
        <p:nvSpPr>
          <p:cNvPr id="491" name="Google Shape;491;p87"/>
          <p:cNvSpPr txBox="1"/>
          <p:nvPr/>
        </p:nvSpPr>
        <p:spPr>
          <a:xfrm>
            <a:off x="3244950" y="3516225"/>
            <a:ext cx="2663700" cy="144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i="1">
                <a:solidFill>
                  <a:schemeClr val="dk1"/>
                </a:solidFill>
                <a:latin typeface="Proxima Nova"/>
                <a:ea typeface="Proxima Nova"/>
                <a:cs typeface="Proxima Nova"/>
                <a:sym typeface="Proxima Nova"/>
              </a:rPr>
              <a:t>Type here</a:t>
            </a:r>
            <a:endParaRPr sz="1200" b="1" i="1">
              <a:solidFill>
                <a:schemeClr val="dk1"/>
              </a:solidFill>
              <a:latin typeface="Proxima Nova"/>
              <a:ea typeface="Proxima Nova"/>
              <a:cs typeface="Proxima Nova"/>
              <a:sym typeface="Proxima Nova"/>
            </a:endParaRPr>
          </a:p>
        </p:txBody>
      </p:sp>
      <p:sp>
        <p:nvSpPr>
          <p:cNvPr id="492" name="Google Shape;492;p87"/>
          <p:cNvSpPr txBox="1"/>
          <p:nvPr/>
        </p:nvSpPr>
        <p:spPr>
          <a:xfrm>
            <a:off x="5908650" y="3516225"/>
            <a:ext cx="2663700" cy="144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i="1">
                <a:solidFill>
                  <a:schemeClr val="dk1"/>
                </a:solidFill>
                <a:latin typeface="Proxima Nova"/>
                <a:ea typeface="Proxima Nova"/>
                <a:cs typeface="Proxima Nova"/>
                <a:sym typeface="Proxima Nova"/>
              </a:rPr>
              <a:t>Type here</a:t>
            </a:r>
            <a:endParaRPr sz="1200" b="1" i="1">
              <a:solidFill>
                <a:schemeClr val="dk1"/>
              </a:solidFill>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Google Shape;497;p88"/>
          <p:cNvPicPr preferRelativeResize="0"/>
          <p:nvPr/>
        </p:nvPicPr>
        <p:blipFill>
          <a:blip r:embed="rId3">
            <a:alphaModFix/>
          </a:blip>
          <a:stretch>
            <a:fillRect/>
          </a:stretch>
        </p:blipFill>
        <p:spPr>
          <a:xfrm>
            <a:off x="6383375" y="84600"/>
            <a:ext cx="2681949" cy="2413274"/>
          </a:xfrm>
          <a:prstGeom prst="rect">
            <a:avLst/>
          </a:prstGeom>
          <a:noFill/>
          <a:ln>
            <a:noFill/>
          </a:ln>
        </p:spPr>
      </p:pic>
      <p:pic>
        <p:nvPicPr>
          <p:cNvPr id="498" name="Google Shape;498;p88"/>
          <p:cNvPicPr preferRelativeResize="0"/>
          <p:nvPr/>
        </p:nvPicPr>
        <p:blipFill>
          <a:blip r:embed="rId3">
            <a:alphaModFix/>
          </a:blip>
          <a:stretch>
            <a:fillRect/>
          </a:stretch>
        </p:blipFill>
        <p:spPr>
          <a:xfrm>
            <a:off x="3328262" y="84600"/>
            <a:ext cx="2681949" cy="2413274"/>
          </a:xfrm>
          <a:prstGeom prst="rect">
            <a:avLst/>
          </a:prstGeom>
          <a:noFill/>
          <a:ln>
            <a:noFill/>
          </a:ln>
        </p:spPr>
      </p:pic>
      <p:pic>
        <p:nvPicPr>
          <p:cNvPr id="499" name="Google Shape;499;p88"/>
          <p:cNvPicPr preferRelativeResize="0"/>
          <p:nvPr/>
        </p:nvPicPr>
        <p:blipFill>
          <a:blip r:embed="rId3">
            <a:alphaModFix/>
          </a:blip>
          <a:stretch>
            <a:fillRect/>
          </a:stretch>
        </p:blipFill>
        <p:spPr>
          <a:xfrm>
            <a:off x="273150" y="84600"/>
            <a:ext cx="2681949" cy="2413274"/>
          </a:xfrm>
          <a:prstGeom prst="rect">
            <a:avLst/>
          </a:prstGeom>
          <a:noFill/>
          <a:ln>
            <a:noFill/>
          </a:ln>
        </p:spPr>
      </p:pic>
      <p:pic>
        <p:nvPicPr>
          <p:cNvPr id="500" name="Google Shape;500;p88"/>
          <p:cNvPicPr preferRelativeResize="0"/>
          <p:nvPr/>
        </p:nvPicPr>
        <p:blipFill>
          <a:blip r:embed="rId3">
            <a:alphaModFix/>
          </a:blip>
          <a:stretch>
            <a:fillRect/>
          </a:stretch>
        </p:blipFill>
        <p:spPr>
          <a:xfrm>
            <a:off x="6383362" y="2571750"/>
            <a:ext cx="2681949" cy="2413274"/>
          </a:xfrm>
          <a:prstGeom prst="rect">
            <a:avLst/>
          </a:prstGeom>
          <a:noFill/>
          <a:ln>
            <a:noFill/>
          </a:ln>
        </p:spPr>
      </p:pic>
      <p:pic>
        <p:nvPicPr>
          <p:cNvPr id="501" name="Google Shape;501;p88"/>
          <p:cNvPicPr preferRelativeResize="0"/>
          <p:nvPr/>
        </p:nvPicPr>
        <p:blipFill>
          <a:blip r:embed="rId3">
            <a:alphaModFix/>
          </a:blip>
          <a:stretch>
            <a:fillRect/>
          </a:stretch>
        </p:blipFill>
        <p:spPr>
          <a:xfrm>
            <a:off x="3328250" y="2571750"/>
            <a:ext cx="2681949" cy="2413274"/>
          </a:xfrm>
          <a:prstGeom prst="rect">
            <a:avLst/>
          </a:prstGeom>
          <a:noFill/>
          <a:ln>
            <a:noFill/>
          </a:ln>
        </p:spPr>
      </p:pic>
      <p:pic>
        <p:nvPicPr>
          <p:cNvPr id="502" name="Google Shape;502;p88"/>
          <p:cNvPicPr preferRelativeResize="0"/>
          <p:nvPr/>
        </p:nvPicPr>
        <p:blipFill>
          <a:blip r:embed="rId3">
            <a:alphaModFix/>
          </a:blip>
          <a:stretch>
            <a:fillRect/>
          </a:stretch>
        </p:blipFill>
        <p:spPr>
          <a:xfrm>
            <a:off x="273137" y="2571750"/>
            <a:ext cx="2681949" cy="24132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90"/>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Teacher Resources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91"/>
          <p:cNvSpPr txBox="1"/>
          <p:nvPr/>
        </p:nvSpPr>
        <p:spPr>
          <a:xfrm>
            <a:off x="106650" y="1625650"/>
            <a:ext cx="4242300" cy="3430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300" b="1">
                <a:latin typeface="Proxima Nova"/>
                <a:ea typeface="Proxima Nova"/>
                <a:cs typeface="Proxima Nova"/>
                <a:sym typeface="Proxima Nova"/>
              </a:rPr>
              <a:t>Nature of Natural Hazards</a:t>
            </a:r>
            <a:endParaRPr sz="1300" b="1">
              <a:latin typeface="Proxima Nova"/>
              <a:ea typeface="Proxima Nova"/>
              <a:cs typeface="Proxima Nova"/>
              <a:sym typeface="Proxima Nova"/>
            </a:endParaRPr>
          </a:p>
          <a:p>
            <a:pPr marL="0" lvl="0" indent="0" algn="l" rtl="0">
              <a:spcBef>
                <a:spcPts val="0"/>
              </a:spcBef>
              <a:spcAft>
                <a:spcPts val="0"/>
              </a:spcAft>
              <a:buNone/>
            </a:pPr>
            <a:endParaRPr sz="1300" b="1">
              <a:latin typeface="Proxima Nova"/>
              <a:ea typeface="Proxima Nova"/>
              <a:cs typeface="Proxima Nova"/>
              <a:sym typeface="Proxima Nova"/>
            </a:endParaRPr>
          </a:p>
          <a:p>
            <a:pPr marL="0" lvl="0" indent="0" algn="l" rtl="0">
              <a:spcBef>
                <a:spcPts val="0"/>
              </a:spcBef>
              <a:spcAft>
                <a:spcPts val="0"/>
              </a:spcAft>
              <a:buNone/>
            </a:pPr>
            <a:r>
              <a:rPr lang="en-GB" sz="1300" b="1">
                <a:latin typeface="Proxima Nova"/>
                <a:ea typeface="Proxima Nova"/>
                <a:cs typeface="Proxima Nova"/>
                <a:sym typeface="Proxima Nova"/>
              </a:rPr>
              <a:t>Type</a:t>
            </a:r>
            <a:r>
              <a:rPr lang="en-GB" sz="1300">
                <a:latin typeface="Proxima Nova"/>
                <a:ea typeface="Proxima Nova"/>
                <a:cs typeface="Proxima Nova"/>
                <a:sym typeface="Proxima Nova"/>
              </a:rPr>
              <a:t> - the risk from some hazards is far greater than others. E.g. tropical storms can be forecasted, enabling people to evacuate and avoid danger. But earthquakes are sudden, and so it’s more difficult to protect people. </a:t>
            </a:r>
            <a:endParaRPr sz="1300">
              <a:latin typeface="Proxima Nova"/>
              <a:ea typeface="Proxima Nova"/>
              <a:cs typeface="Proxima Nova"/>
              <a:sym typeface="Proxima Nova"/>
            </a:endParaRPr>
          </a:p>
          <a:p>
            <a:pPr marL="457200" lvl="0" indent="0" algn="l" rtl="0">
              <a:spcBef>
                <a:spcPts val="0"/>
              </a:spcBef>
              <a:spcAft>
                <a:spcPts val="0"/>
              </a:spcAft>
              <a:buNone/>
            </a:pPr>
            <a:endParaRPr sz="1300" b="1">
              <a:latin typeface="Proxima Nova"/>
              <a:ea typeface="Proxima Nova"/>
              <a:cs typeface="Proxima Nova"/>
              <a:sym typeface="Proxima Nova"/>
            </a:endParaRPr>
          </a:p>
          <a:p>
            <a:pPr marL="0" lvl="0" indent="0" algn="l" rtl="0">
              <a:spcBef>
                <a:spcPts val="0"/>
              </a:spcBef>
              <a:spcAft>
                <a:spcPts val="0"/>
              </a:spcAft>
              <a:buNone/>
            </a:pPr>
            <a:r>
              <a:rPr lang="en-GB" sz="1300" b="1">
                <a:latin typeface="Proxima Nova"/>
                <a:ea typeface="Proxima Nova"/>
                <a:cs typeface="Proxima Nova"/>
                <a:sym typeface="Proxima Nova"/>
              </a:rPr>
              <a:t>Frequency</a:t>
            </a:r>
            <a:r>
              <a:rPr lang="en-GB" sz="1300">
                <a:latin typeface="Proxima Nova"/>
                <a:ea typeface="Proxima Nova"/>
                <a:cs typeface="Proxima Nova"/>
                <a:sym typeface="Proxima Nova"/>
              </a:rPr>
              <a:t> - natural hazards which occur more often may carry a higher risk, thereby affecting people’s lives much more. </a:t>
            </a:r>
            <a:endParaRPr sz="1300">
              <a:latin typeface="Proxima Nova"/>
              <a:ea typeface="Proxima Nova"/>
              <a:cs typeface="Proxima Nova"/>
              <a:sym typeface="Proxima Nova"/>
            </a:endParaRPr>
          </a:p>
          <a:p>
            <a:pPr marL="457200" lvl="0" indent="0" algn="l" rtl="0">
              <a:spcBef>
                <a:spcPts val="0"/>
              </a:spcBef>
              <a:spcAft>
                <a:spcPts val="0"/>
              </a:spcAft>
              <a:buNone/>
            </a:pPr>
            <a:endParaRPr sz="1300" b="1">
              <a:latin typeface="Proxima Nova"/>
              <a:ea typeface="Proxima Nova"/>
              <a:cs typeface="Proxima Nova"/>
              <a:sym typeface="Proxima Nova"/>
            </a:endParaRPr>
          </a:p>
          <a:p>
            <a:pPr marL="0" lvl="0" indent="0" algn="l" rtl="0">
              <a:spcBef>
                <a:spcPts val="0"/>
              </a:spcBef>
              <a:spcAft>
                <a:spcPts val="0"/>
              </a:spcAft>
              <a:buNone/>
            </a:pPr>
            <a:r>
              <a:rPr lang="en-GB" sz="1300" b="1">
                <a:latin typeface="Proxima Nova"/>
                <a:ea typeface="Proxima Nova"/>
                <a:cs typeface="Proxima Nova"/>
                <a:sym typeface="Proxima Nova"/>
              </a:rPr>
              <a:t>Magnitude</a:t>
            </a:r>
            <a:r>
              <a:rPr lang="en-GB" sz="1300">
                <a:latin typeface="Proxima Nova"/>
                <a:ea typeface="Proxima Nova"/>
                <a:cs typeface="Proxima Nova"/>
                <a:sym typeface="Proxima Nova"/>
              </a:rPr>
              <a:t> - more severe natural hazards usually have greater impacts. E.g. the magnitude 9.0 earthquake that struck </a:t>
            </a:r>
            <a:r>
              <a:rPr lang="en-GB" sz="1300" u="sng">
                <a:latin typeface="Proxima Nova"/>
                <a:ea typeface="Proxima Nova"/>
                <a:cs typeface="Proxima Nova"/>
                <a:sym typeface="Proxima Nova"/>
              </a:rPr>
              <a:t>Japan</a:t>
            </a:r>
            <a:r>
              <a:rPr lang="en-GB" sz="1300">
                <a:latin typeface="Proxima Nova"/>
                <a:ea typeface="Proxima Nova"/>
                <a:cs typeface="Proxima Nova"/>
                <a:sym typeface="Proxima Nova"/>
              </a:rPr>
              <a:t> in 2011 killed almost 16,000 people. However, the 6.3 magnitude earthquake that hit </a:t>
            </a:r>
            <a:r>
              <a:rPr lang="en-GB" sz="1300" u="sng">
                <a:latin typeface="Proxima Nova"/>
                <a:ea typeface="Proxima Nova"/>
                <a:cs typeface="Proxima Nova"/>
                <a:sym typeface="Proxima Nova"/>
              </a:rPr>
              <a:t>L’Aquila, Italy</a:t>
            </a:r>
            <a:r>
              <a:rPr lang="en-GB" sz="1300">
                <a:latin typeface="Proxima Nova"/>
                <a:ea typeface="Proxima Nova"/>
                <a:cs typeface="Proxima Nova"/>
                <a:sym typeface="Proxima Nova"/>
              </a:rPr>
              <a:t>, in 2009, killed approximately 300 people.</a:t>
            </a:r>
            <a:endParaRPr sz="1300">
              <a:latin typeface="Proxima Nova"/>
              <a:ea typeface="Proxima Nova"/>
              <a:cs typeface="Proxima Nova"/>
              <a:sym typeface="Proxima Nova"/>
            </a:endParaRPr>
          </a:p>
        </p:txBody>
      </p:sp>
      <p:pic>
        <p:nvPicPr>
          <p:cNvPr id="517" name="Google Shape;517;p91"/>
          <p:cNvPicPr preferRelativeResize="0"/>
          <p:nvPr/>
        </p:nvPicPr>
        <p:blipFill>
          <a:blip r:embed="rId3">
            <a:alphaModFix/>
          </a:blip>
          <a:stretch>
            <a:fillRect/>
          </a:stretch>
        </p:blipFill>
        <p:spPr>
          <a:xfrm>
            <a:off x="4523595" y="1147076"/>
            <a:ext cx="2143366" cy="2240449"/>
          </a:xfrm>
          <a:prstGeom prst="rect">
            <a:avLst/>
          </a:prstGeom>
          <a:noFill/>
          <a:ln w="28575" cap="flat" cmpd="sng">
            <a:solidFill>
              <a:schemeClr val="accent3"/>
            </a:solidFill>
            <a:prstDash val="solid"/>
            <a:round/>
            <a:headEnd type="none" w="sm" len="sm"/>
            <a:tailEnd type="none" w="sm" len="sm"/>
          </a:ln>
        </p:spPr>
      </p:pic>
      <p:pic>
        <p:nvPicPr>
          <p:cNvPr id="518" name="Google Shape;518;p91"/>
          <p:cNvPicPr preferRelativeResize="0"/>
          <p:nvPr/>
        </p:nvPicPr>
        <p:blipFill>
          <a:blip r:embed="rId4">
            <a:alphaModFix/>
          </a:blip>
          <a:stretch>
            <a:fillRect/>
          </a:stretch>
        </p:blipFill>
        <p:spPr>
          <a:xfrm>
            <a:off x="6301625" y="0"/>
            <a:ext cx="2842374" cy="2842374"/>
          </a:xfrm>
          <a:prstGeom prst="rect">
            <a:avLst/>
          </a:prstGeom>
          <a:noFill/>
          <a:ln w="28575" cap="flat" cmpd="sng">
            <a:solidFill>
              <a:schemeClr val="accent3"/>
            </a:solidFill>
            <a:prstDash val="solid"/>
            <a:round/>
            <a:headEnd type="none" w="sm" len="sm"/>
            <a:tailEnd type="none" w="sm" len="sm"/>
          </a:ln>
        </p:spPr>
      </p:pic>
      <p:pic>
        <p:nvPicPr>
          <p:cNvPr id="519" name="Google Shape;519;p91"/>
          <p:cNvPicPr preferRelativeResize="0"/>
          <p:nvPr/>
        </p:nvPicPr>
        <p:blipFill>
          <a:blip r:embed="rId5">
            <a:alphaModFix/>
          </a:blip>
          <a:stretch>
            <a:fillRect/>
          </a:stretch>
        </p:blipFill>
        <p:spPr>
          <a:xfrm>
            <a:off x="5785968" y="2903052"/>
            <a:ext cx="3358032" cy="2240450"/>
          </a:xfrm>
          <a:prstGeom prst="rect">
            <a:avLst/>
          </a:prstGeom>
          <a:noFill/>
          <a:ln w="28575" cap="flat" cmpd="sng">
            <a:solidFill>
              <a:schemeClr val="accent3"/>
            </a:solidFill>
            <a:prstDash val="solid"/>
            <a:round/>
            <a:headEnd type="none" w="sm" len="sm"/>
            <a:tailEnd type="none" w="sm" len="sm"/>
          </a:ln>
        </p:spPr>
      </p:pic>
      <p:sp>
        <p:nvSpPr>
          <p:cNvPr id="520" name="Google Shape;520;p91"/>
          <p:cNvSpPr txBox="1">
            <a:spLocks noGrp="1"/>
          </p:cNvSpPr>
          <p:nvPr>
            <p:ph type="title"/>
          </p:nvPr>
        </p:nvSpPr>
        <p:spPr>
          <a:xfrm>
            <a:off x="106650" y="102075"/>
            <a:ext cx="59169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Different Factors Impact the Hazard Risk from Natural Hazards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7"/>
          <p:cNvSpPr txBox="1">
            <a:spLocks noGrp="1"/>
          </p:cNvSpPr>
          <p:nvPr>
            <p:ph type="title"/>
          </p:nvPr>
        </p:nvSpPr>
        <p:spPr>
          <a:xfrm>
            <a:off x="311700" y="113575"/>
            <a:ext cx="7585500" cy="472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5600"/>
              <a:t>Learning </a:t>
            </a:r>
            <a:endParaRPr sz="5600"/>
          </a:p>
          <a:p>
            <a:pPr marL="0" lvl="0" indent="0" algn="l" rtl="0">
              <a:spcBef>
                <a:spcPts val="0"/>
              </a:spcBef>
              <a:spcAft>
                <a:spcPts val="0"/>
              </a:spcAft>
              <a:buNone/>
            </a:pPr>
            <a:r>
              <a:rPr lang="en-GB" sz="2000"/>
              <a:t>&amp; Mini-Plenary</a:t>
            </a: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92"/>
          <p:cNvSpPr txBox="1">
            <a:spLocks noGrp="1"/>
          </p:cNvSpPr>
          <p:nvPr>
            <p:ph type="title"/>
          </p:nvPr>
        </p:nvSpPr>
        <p:spPr>
          <a:xfrm>
            <a:off x="113350" y="114475"/>
            <a:ext cx="8930700" cy="9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Different Factors Impact the Hazard Risk from Natural Hazards</a:t>
            </a:r>
            <a:endParaRPr/>
          </a:p>
        </p:txBody>
      </p:sp>
      <p:sp>
        <p:nvSpPr>
          <p:cNvPr id="526" name="Google Shape;526;p92"/>
          <p:cNvSpPr txBox="1"/>
          <p:nvPr/>
        </p:nvSpPr>
        <p:spPr>
          <a:xfrm>
            <a:off x="277675" y="1295800"/>
            <a:ext cx="2908800" cy="33453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Proxima Nova"/>
                <a:ea typeface="Proxima Nova"/>
                <a:cs typeface="Proxima Nova"/>
                <a:sym typeface="Proxima Nova"/>
              </a:rPr>
              <a:t>Vulnerability</a:t>
            </a:r>
            <a:endParaRPr b="1">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GB">
                <a:latin typeface="Proxima Nova"/>
                <a:ea typeface="Proxima Nova"/>
                <a:cs typeface="Proxima Nova"/>
                <a:sym typeface="Proxima Nova"/>
              </a:rPr>
              <a:t>The </a:t>
            </a:r>
            <a:r>
              <a:rPr lang="en-GB" b="1">
                <a:latin typeface="Proxima Nova"/>
                <a:ea typeface="Proxima Nova"/>
                <a:cs typeface="Proxima Nova"/>
                <a:sym typeface="Proxima Nova"/>
              </a:rPr>
              <a:t>more people </a:t>
            </a:r>
            <a:r>
              <a:rPr lang="en-GB">
                <a:latin typeface="Proxima Nova"/>
                <a:ea typeface="Proxima Nova"/>
                <a:cs typeface="Proxima Nova"/>
                <a:sym typeface="Proxima Nova"/>
              </a:rPr>
              <a:t>that are located in an area exposed to natural hazards, the </a:t>
            </a:r>
            <a:r>
              <a:rPr lang="en-GB" b="1">
                <a:latin typeface="Proxima Nova"/>
                <a:ea typeface="Proxima Nova"/>
                <a:cs typeface="Proxima Nova"/>
                <a:sym typeface="Proxima Nova"/>
              </a:rPr>
              <a:t>greater the likelihood</a:t>
            </a:r>
            <a:r>
              <a:rPr lang="en-GB">
                <a:latin typeface="Proxima Nova"/>
                <a:ea typeface="Proxima Nova"/>
                <a:cs typeface="Proxima Nova"/>
                <a:sym typeface="Proxima Nova"/>
              </a:rPr>
              <a:t> they will be impacted by a natural hazard. For example, an area with a high population density on a floodplain, like </a:t>
            </a:r>
            <a:r>
              <a:rPr lang="en-GB" u="sng">
                <a:latin typeface="Proxima Nova"/>
                <a:ea typeface="Proxima Nova"/>
                <a:cs typeface="Proxima Nova"/>
                <a:sym typeface="Proxima Nova"/>
              </a:rPr>
              <a:t>Bangladesh</a:t>
            </a:r>
            <a:r>
              <a:rPr lang="en-GB">
                <a:latin typeface="Proxima Nova"/>
                <a:ea typeface="Proxima Nova"/>
                <a:cs typeface="Proxima Nova"/>
                <a:sym typeface="Proxima Nova"/>
              </a:rPr>
              <a:t>, is extremely vulnerable to flooding caused by extreme weather, and a city at the base of a volcano, like </a:t>
            </a:r>
            <a:r>
              <a:rPr lang="en-GB" u="sng">
                <a:latin typeface="Proxima Nova"/>
                <a:ea typeface="Proxima Nova"/>
                <a:cs typeface="Proxima Nova"/>
                <a:sym typeface="Proxima Nova"/>
              </a:rPr>
              <a:t>Naples in Italy</a:t>
            </a:r>
            <a:r>
              <a:rPr lang="en-GB">
                <a:latin typeface="Proxima Nova"/>
                <a:ea typeface="Proxima Nova"/>
                <a:cs typeface="Proxima Nova"/>
                <a:sym typeface="Proxima Nova"/>
              </a:rPr>
              <a:t>, is vulnerable to volcanic eruptions.</a:t>
            </a:r>
            <a:endParaRPr sz="1600">
              <a:latin typeface="Proxima Nova"/>
              <a:ea typeface="Proxima Nova"/>
              <a:cs typeface="Proxima Nova"/>
              <a:sym typeface="Proxima Nova"/>
            </a:endParaRPr>
          </a:p>
        </p:txBody>
      </p:sp>
      <p:pic>
        <p:nvPicPr>
          <p:cNvPr id="527" name="Google Shape;527;p92"/>
          <p:cNvPicPr preferRelativeResize="0"/>
          <p:nvPr/>
        </p:nvPicPr>
        <p:blipFill>
          <a:blip r:embed="rId3">
            <a:alphaModFix/>
          </a:blip>
          <a:stretch>
            <a:fillRect/>
          </a:stretch>
        </p:blipFill>
        <p:spPr>
          <a:xfrm>
            <a:off x="6390125" y="1154400"/>
            <a:ext cx="2653925" cy="3628101"/>
          </a:xfrm>
          <a:prstGeom prst="rect">
            <a:avLst/>
          </a:prstGeom>
          <a:noFill/>
          <a:ln w="28575" cap="flat" cmpd="sng">
            <a:solidFill>
              <a:schemeClr val="accent3"/>
            </a:solidFill>
            <a:prstDash val="solid"/>
            <a:round/>
            <a:headEnd type="none" w="sm" len="sm"/>
            <a:tailEnd type="none" w="sm" len="sm"/>
          </a:ln>
        </p:spPr>
      </p:pic>
      <p:pic>
        <p:nvPicPr>
          <p:cNvPr id="528" name="Google Shape;528;p92"/>
          <p:cNvPicPr preferRelativeResize="0"/>
          <p:nvPr/>
        </p:nvPicPr>
        <p:blipFill>
          <a:blip r:embed="rId4">
            <a:alphaModFix/>
          </a:blip>
          <a:stretch>
            <a:fillRect/>
          </a:stretch>
        </p:blipFill>
        <p:spPr>
          <a:xfrm>
            <a:off x="3405000" y="1154400"/>
            <a:ext cx="2898850" cy="3628091"/>
          </a:xfrm>
          <a:prstGeom prst="rect">
            <a:avLst/>
          </a:prstGeom>
          <a:noFill/>
          <a:ln w="28575" cap="flat" cmpd="sng">
            <a:solidFill>
              <a:schemeClr val="accent3"/>
            </a:solidFill>
            <a:prstDash val="solid"/>
            <a:round/>
            <a:headEnd type="none" w="sm" len="sm"/>
            <a:tailEnd type="none" w="sm" len="sm"/>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93"/>
          <p:cNvSpPr txBox="1">
            <a:spLocks noGrp="1"/>
          </p:cNvSpPr>
          <p:nvPr>
            <p:ph type="title"/>
          </p:nvPr>
        </p:nvSpPr>
        <p:spPr>
          <a:xfrm>
            <a:off x="106650" y="74800"/>
            <a:ext cx="8930700" cy="9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Different Factors Impact the Hazard Risk from Natural Hazards</a:t>
            </a:r>
            <a:endParaRPr/>
          </a:p>
        </p:txBody>
      </p:sp>
      <p:sp>
        <p:nvSpPr>
          <p:cNvPr id="534" name="Google Shape;534;p93"/>
          <p:cNvSpPr txBox="1"/>
          <p:nvPr/>
        </p:nvSpPr>
        <p:spPr>
          <a:xfrm>
            <a:off x="317350" y="1414800"/>
            <a:ext cx="2790000" cy="29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Proxima Nova"/>
                <a:ea typeface="Proxima Nova"/>
                <a:cs typeface="Proxima Nova"/>
                <a:sym typeface="Proxima Nova"/>
              </a:rPr>
              <a:t>Ability to Cope</a:t>
            </a:r>
            <a:endParaRPr b="1">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GB">
                <a:latin typeface="Proxima Nova"/>
                <a:ea typeface="Proxima Nova"/>
                <a:cs typeface="Proxima Nova"/>
                <a:sym typeface="Proxima Nova"/>
              </a:rPr>
              <a:t>The </a:t>
            </a:r>
            <a:r>
              <a:rPr lang="en-GB" b="1">
                <a:latin typeface="Proxima Nova"/>
                <a:ea typeface="Proxima Nova"/>
                <a:cs typeface="Proxima Nova"/>
                <a:sym typeface="Proxima Nova"/>
              </a:rPr>
              <a:t>better</a:t>
            </a:r>
            <a:r>
              <a:rPr lang="en-GB">
                <a:latin typeface="Proxima Nova"/>
                <a:ea typeface="Proxima Nova"/>
                <a:cs typeface="Proxima Nova"/>
                <a:sym typeface="Proxima Nova"/>
              </a:rPr>
              <a:t> a population can deal with an extreme event, the </a:t>
            </a:r>
            <a:r>
              <a:rPr lang="en-GB" b="1">
                <a:latin typeface="Proxima Nova"/>
                <a:ea typeface="Proxima Nova"/>
                <a:cs typeface="Proxima Nova"/>
                <a:sym typeface="Proxima Nova"/>
              </a:rPr>
              <a:t>lower the risk</a:t>
            </a:r>
            <a:r>
              <a:rPr lang="en-GB">
                <a:latin typeface="Proxima Nova"/>
                <a:ea typeface="Proxima Nova"/>
                <a:cs typeface="Proxima Nova"/>
                <a:sym typeface="Proxima Nova"/>
              </a:rPr>
              <a:t> of them being seriously impacted. For example, </a:t>
            </a:r>
            <a:r>
              <a:rPr lang="en-GB" b="1">
                <a:latin typeface="Proxima Nova"/>
                <a:ea typeface="Proxima Nova"/>
                <a:cs typeface="Proxima Nova"/>
                <a:sym typeface="Proxima Nova"/>
              </a:rPr>
              <a:t>high income countries (HICs) </a:t>
            </a:r>
            <a:r>
              <a:rPr lang="en-GB">
                <a:latin typeface="Proxima Nova"/>
                <a:ea typeface="Proxima Nova"/>
                <a:cs typeface="Proxima Nova"/>
                <a:sym typeface="Proxima Nova"/>
              </a:rPr>
              <a:t>are better able to deal with flood events because they can afford to construct flood defences and evacuate people to safety.</a:t>
            </a:r>
            <a:endParaRPr sz="1600">
              <a:latin typeface="Proxima Nova"/>
              <a:ea typeface="Proxima Nova"/>
              <a:cs typeface="Proxima Nova"/>
              <a:sym typeface="Proxima Nova"/>
            </a:endParaRPr>
          </a:p>
        </p:txBody>
      </p:sp>
      <p:pic>
        <p:nvPicPr>
          <p:cNvPr id="535" name="Google Shape;535;p93"/>
          <p:cNvPicPr preferRelativeResize="0"/>
          <p:nvPr/>
        </p:nvPicPr>
        <p:blipFill>
          <a:blip r:embed="rId3">
            <a:alphaModFix/>
          </a:blip>
          <a:stretch>
            <a:fillRect/>
          </a:stretch>
        </p:blipFill>
        <p:spPr>
          <a:xfrm>
            <a:off x="6050651" y="3079675"/>
            <a:ext cx="3093350" cy="2063826"/>
          </a:xfrm>
          <a:prstGeom prst="rect">
            <a:avLst/>
          </a:prstGeom>
          <a:noFill/>
          <a:ln w="28575" cap="flat" cmpd="sng">
            <a:solidFill>
              <a:schemeClr val="accent3"/>
            </a:solidFill>
            <a:prstDash val="solid"/>
            <a:round/>
            <a:headEnd type="none" w="sm" len="sm"/>
            <a:tailEnd type="none" w="sm" len="sm"/>
          </a:ln>
        </p:spPr>
      </p:pic>
      <p:pic>
        <p:nvPicPr>
          <p:cNvPr id="536" name="Google Shape;536;p93"/>
          <p:cNvPicPr preferRelativeResize="0"/>
          <p:nvPr/>
        </p:nvPicPr>
        <p:blipFill>
          <a:blip r:embed="rId4">
            <a:alphaModFix/>
          </a:blip>
          <a:stretch>
            <a:fillRect/>
          </a:stretch>
        </p:blipFill>
        <p:spPr>
          <a:xfrm>
            <a:off x="6050650" y="977160"/>
            <a:ext cx="3093350" cy="2102515"/>
          </a:xfrm>
          <a:prstGeom prst="rect">
            <a:avLst/>
          </a:prstGeom>
          <a:noFill/>
          <a:ln w="28575" cap="flat" cmpd="sng">
            <a:solidFill>
              <a:schemeClr val="accent3"/>
            </a:solidFill>
            <a:prstDash val="solid"/>
            <a:round/>
            <a:headEnd type="none" w="sm" len="sm"/>
            <a:tailEnd type="none" w="sm" len="sm"/>
          </a:ln>
        </p:spPr>
      </p:pic>
      <p:pic>
        <p:nvPicPr>
          <p:cNvPr id="537" name="Google Shape;537;p93"/>
          <p:cNvPicPr preferRelativeResize="0"/>
          <p:nvPr/>
        </p:nvPicPr>
        <p:blipFill>
          <a:blip r:embed="rId5">
            <a:alphaModFix/>
          </a:blip>
          <a:stretch>
            <a:fillRect/>
          </a:stretch>
        </p:blipFill>
        <p:spPr>
          <a:xfrm>
            <a:off x="3412150" y="3126275"/>
            <a:ext cx="2638501" cy="1970630"/>
          </a:xfrm>
          <a:prstGeom prst="rect">
            <a:avLst/>
          </a:prstGeom>
          <a:noFill/>
          <a:ln w="28575" cap="flat" cmpd="sng">
            <a:solidFill>
              <a:schemeClr val="accent3"/>
            </a:solidFill>
            <a:prstDash val="solid"/>
            <a:round/>
            <a:headEnd type="none" w="sm" len="sm"/>
            <a:tailEnd type="none" w="sm" len="sm"/>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graphicFrame>
        <p:nvGraphicFramePr>
          <p:cNvPr id="542" name="Google Shape;542;p94"/>
          <p:cNvGraphicFramePr/>
          <p:nvPr/>
        </p:nvGraphicFramePr>
        <p:xfrm>
          <a:off x="299400" y="284325"/>
          <a:ext cx="3000000" cy="3000000"/>
        </p:xfrm>
        <a:graphic>
          <a:graphicData uri="http://schemas.openxmlformats.org/drawingml/2006/table">
            <a:tbl>
              <a:tblPr>
                <a:noFill/>
                <a:tableStyleId>{5BAA47CF-A7F0-4F68-9702-14248C062148}</a:tableStyleId>
              </a:tblPr>
              <a:tblGrid>
                <a:gridCol w="3602200">
                  <a:extLst>
                    <a:ext uri="{9D8B030D-6E8A-4147-A177-3AD203B41FA5}">
                      <a16:colId xmlns:a16="http://schemas.microsoft.com/office/drawing/2014/main" val="20000"/>
                    </a:ext>
                  </a:extLst>
                </a:gridCol>
                <a:gridCol w="2727275">
                  <a:extLst>
                    <a:ext uri="{9D8B030D-6E8A-4147-A177-3AD203B41FA5}">
                      <a16:colId xmlns:a16="http://schemas.microsoft.com/office/drawing/2014/main" val="20001"/>
                    </a:ext>
                  </a:extLst>
                </a:gridCol>
                <a:gridCol w="2295900">
                  <a:extLst>
                    <a:ext uri="{9D8B030D-6E8A-4147-A177-3AD203B41FA5}">
                      <a16:colId xmlns:a16="http://schemas.microsoft.com/office/drawing/2014/main" val="20002"/>
                    </a:ext>
                  </a:extLst>
                </a:gridCol>
              </a:tblGrid>
              <a:tr h="825675">
                <a:tc>
                  <a:txBody>
                    <a:bodyPr/>
                    <a:lstStyle/>
                    <a:p>
                      <a:pPr marL="0" lvl="0" indent="0" algn="l" rtl="0">
                        <a:spcBef>
                          <a:spcPts val="0"/>
                        </a:spcBef>
                        <a:spcAft>
                          <a:spcPts val="0"/>
                        </a:spcAft>
                        <a:buNone/>
                      </a:pPr>
                      <a:r>
                        <a:rPr lang="en-GB" sz="1900" b="1"/>
                        <a:t>Nature of the Hazard</a:t>
                      </a:r>
                      <a:endParaRPr sz="1900" b="1"/>
                    </a:p>
                  </a:txBody>
                  <a:tcPr marL="91425" marR="91425" marT="91425" marB="91425"/>
                </a:tc>
                <a:tc>
                  <a:txBody>
                    <a:bodyPr/>
                    <a:lstStyle/>
                    <a:p>
                      <a:pPr marL="0" lvl="0" indent="0" algn="l" rtl="0">
                        <a:spcBef>
                          <a:spcPts val="0"/>
                        </a:spcBef>
                        <a:spcAft>
                          <a:spcPts val="0"/>
                        </a:spcAft>
                        <a:buNone/>
                      </a:pPr>
                      <a:r>
                        <a:rPr lang="en-GB" sz="1900" b="1"/>
                        <a:t>Vulnerability</a:t>
                      </a:r>
                      <a:endParaRPr sz="1900" b="1"/>
                    </a:p>
                  </a:txBody>
                  <a:tcPr marL="91425" marR="91425" marT="91425" marB="91425"/>
                </a:tc>
                <a:tc>
                  <a:txBody>
                    <a:bodyPr/>
                    <a:lstStyle/>
                    <a:p>
                      <a:pPr marL="0" lvl="0" indent="0" algn="l" rtl="0">
                        <a:spcBef>
                          <a:spcPts val="0"/>
                        </a:spcBef>
                        <a:spcAft>
                          <a:spcPts val="0"/>
                        </a:spcAft>
                        <a:buNone/>
                      </a:pPr>
                      <a:r>
                        <a:rPr lang="en-GB" sz="1900" b="1"/>
                        <a:t>Ability to Cope</a:t>
                      </a:r>
                      <a:endParaRPr sz="1900" b="1"/>
                    </a:p>
                  </a:txBody>
                  <a:tcPr marL="91425" marR="91425" marT="91425" marB="91425"/>
                </a:tc>
                <a:extLst>
                  <a:ext uri="{0D108BD9-81ED-4DB2-BD59-A6C34878D82A}">
                    <a16:rowId xmlns:a16="http://schemas.microsoft.com/office/drawing/2014/main" val="10000"/>
                  </a:ext>
                </a:extLst>
              </a:tr>
              <a:tr h="3780300">
                <a:tc>
                  <a:txBody>
                    <a:bodyPr/>
                    <a:lstStyle/>
                    <a:p>
                      <a:pPr marL="0" lvl="0" indent="0" algn="l" rtl="0">
                        <a:spcBef>
                          <a:spcPts val="0"/>
                        </a:spcBef>
                        <a:spcAft>
                          <a:spcPts val="0"/>
                        </a:spcAft>
                        <a:buNone/>
                      </a:pPr>
                      <a:r>
                        <a:rPr lang="en-GB" sz="1200" b="1"/>
                        <a:t>Type</a:t>
                      </a:r>
                      <a:r>
                        <a:rPr lang="en-GB" sz="1200"/>
                        <a:t> - the risk from some hazards is far greater than others. E.g. tropical storms can be forecasted, enabling people to evacuate and avoid danger. But earthquakes are sudden, and so it’s more difficult to protect people. </a:t>
                      </a:r>
                      <a:r>
                        <a:rPr lang="en-GB" sz="1200" b="1"/>
                        <a:t>Frequency</a:t>
                      </a:r>
                      <a:r>
                        <a:rPr lang="en-GB" sz="1200"/>
                        <a:t> - natural hazards which occur more often may carry a higher risk, thereby affecting people’s lives much more. </a:t>
                      </a:r>
                      <a:r>
                        <a:rPr lang="en-GB" sz="1200" b="1"/>
                        <a:t>Magnitude</a:t>
                      </a:r>
                      <a:r>
                        <a:rPr lang="en-GB" sz="1200"/>
                        <a:t> - more severe natural hazards usually have greater impacts. E.g. the magnitude 9.0 earthquake that struck </a:t>
                      </a:r>
                      <a:r>
                        <a:rPr lang="en-GB" sz="1200" u="sng"/>
                        <a:t>Japan</a:t>
                      </a:r>
                      <a:r>
                        <a:rPr lang="en-GB" sz="1200"/>
                        <a:t> in 2011 killed almost 16,000 people. However, the 6.3 magnitude earthquake that hit </a:t>
                      </a:r>
                      <a:r>
                        <a:rPr lang="en-GB" sz="1200" u="sng"/>
                        <a:t>L’Aquila, Italy</a:t>
                      </a:r>
                      <a:r>
                        <a:rPr lang="en-GB" sz="1200"/>
                        <a:t>, in 2009, killed approximately 300 people.</a:t>
                      </a:r>
                      <a:endParaRPr sz="1200"/>
                    </a:p>
                  </a:txBody>
                  <a:tcPr marL="91425" marR="91425" marT="91425" marB="91425"/>
                </a:tc>
                <a:tc>
                  <a:txBody>
                    <a:bodyPr/>
                    <a:lstStyle/>
                    <a:p>
                      <a:pPr marL="0" lvl="0" indent="0" algn="l" rtl="0">
                        <a:spcBef>
                          <a:spcPts val="0"/>
                        </a:spcBef>
                        <a:spcAft>
                          <a:spcPts val="0"/>
                        </a:spcAft>
                        <a:buNone/>
                      </a:pPr>
                      <a:r>
                        <a:rPr lang="en-GB" sz="1200"/>
                        <a:t>The </a:t>
                      </a:r>
                      <a:r>
                        <a:rPr lang="en-GB" sz="1200" b="1"/>
                        <a:t>more people </a:t>
                      </a:r>
                      <a:r>
                        <a:rPr lang="en-GB" sz="1200"/>
                        <a:t>that are located in an area exposed to natural hazards, the </a:t>
                      </a:r>
                      <a:r>
                        <a:rPr lang="en-GB" sz="1200" b="1"/>
                        <a:t>greater the likelihood</a:t>
                      </a:r>
                      <a:r>
                        <a:rPr lang="en-GB" sz="1200"/>
                        <a:t> they will be impacted by a natural hazard. For example, an area with a high population density on a floodplain, like </a:t>
                      </a:r>
                      <a:r>
                        <a:rPr lang="en-GB" sz="1200" u="sng"/>
                        <a:t>Bangladesh</a:t>
                      </a:r>
                      <a:r>
                        <a:rPr lang="en-GB" sz="1200"/>
                        <a:t>, is extremely vulnerable to flooding caused by extreme weather, and a city at the base of a volcano, like </a:t>
                      </a:r>
                      <a:r>
                        <a:rPr lang="en-GB" sz="1200" u="sng"/>
                        <a:t>Naples in Italy</a:t>
                      </a:r>
                      <a:r>
                        <a:rPr lang="en-GB" sz="1200"/>
                        <a:t>, is vulnerable to volcanic eruptions.</a:t>
                      </a:r>
                      <a:endParaRPr sz="1200"/>
                    </a:p>
                  </a:txBody>
                  <a:tcPr marL="91425" marR="91425" marT="91425" marB="91425"/>
                </a:tc>
                <a:tc>
                  <a:txBody>
                    <a:bodyPr/>
                    <a:lstStyle/>
                    <a:p>
                      <a:pPr marL="0" lvl="0" indent="0" algn="l" rtl="0">
                        <a:spcBef>
                          <a:spcPts val="0"/>
                        </a:spcBef>
                        <a:spcAft>
                          <a:spcPts val="0"/>
                        </a:spcAft>
                        <a:buNone/>
                      </a:pPr>
                      <a:r>
                        <a:rPr lang="en-GB" sz="1200"/>
                        <a:t>The </a:t>
                      </a:r>
                      <a:r>
                        <a:rPr lang="en-GB" sz="1200" b="1"/>
                        <a:t>better</a:t>
                      </a:r>
                      <a:r>
                        <a:rPr lang="en-GB" sz="1200"/>
                        <a:t> a population can deal with an extreme event, the </a:t>
                      </a:r>
                      <a:r>
                        <a:rPr lang="en-GB" sz="1200" b="1"/>
                        <a:t>lower the risk</a:t>
                      </a:r>
                      <a:r>
                        <a:rPr lang="en-GB" sz="1200"/>
                        <a:t> of them being seriously impacted. For example, </a:t>
                      </a:r>
                      <a:r>
                        <a:rPr lang="en-GB" sz="1200" b="1"/>
                        <a:t>high income countries (HICs) </a:t>
                      </a:r>
                      <a:r>
                        <a:rPr lang="en-GB" sz="1200"/>
                        <a:t>are better able to deal with flood events because they can afford to construct flood defences and evacuate people to safety.</a:t>
                      </a:r>
                      <a:endParaRPr sz="120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aphicFrame>
        <p:nvGraphicFramePr>
          <p:cNvPr id="547" name="Google Shape;547;p95"/>
          <p:cNvGraphicFramePr/>
          <p:nvPr/>
        </p:nvGraphicFramePr>
        <p:xfrm>
          <a:off x="152400" y="152400"/>
          <a:ext cx="3000000" cy="3000000"/>
        </p:xfrm>
        <a:graphic>
          <a:graphicData uri="http://schemas.openxmlformats.org/drawingml/2006/table">
            <a:tbl>
              <a:tblPr>
                <a:noFill/>
                <a:tableStyleId>{9149BB8B-06B1-4A9E-9E58-962A948A67FC}</a:tableStyleId>
              </a:tblPr>
              <a:tblGrid>
                <a:gridCol w="3606800">
                  <a:extLst>
                    <a:ext uri="{9D8B030D-6E8A-4147-A177-3AD203B41FA5}">
                      <a16:colId xmlns:a16="http://schemas.microsoft.com/office/drawing/2014/main" val="20000"/>
                    </a:ext>
                  </a:extLst>
                </a:gridCol>
                <a:gridCol w="2730500">
                  <a:extLst>
                    <a:ext uri="{9D8B030D-6E8A-4147-A177-3AD203B41FA5}">
                      <a16:colId xmlns:a16="http://schemas.microsoft.com/office/drawing/2014/main" val="20001"/>
                    </a:ext>
                  </a:extLst>
                </a:gridCol>
                <a:gridCol w="2298700">
                  <a:extLst>
                    <a:ext uri="{9D8B030D-6E8A-4147-A177-3AD203B41FA5}">
                      <a16:colId xmlns:a16="http://schemas.microsoft.com/office/drawing/2014/main" val="20002"/>
                    </a:ext>
                  </a:extLst>
                </a:gridCol>
              </a:tblGrid>
              <a:tr h="825500">
                <a:tc>
                  <a:txBody>
                    <a:bodyPr/>
                    <a:lstStyle/>
                    <a:p>
                      <a:pPr marL="0" lvl="0" indent="0" algn="l" rtl="0">
                        <a:spcBef>
                          <a:spcPts val="0"/>
                        </a:spcBef>
                        <a:spcAft>
                          <a:spcPts val="0"/>
                        </a:spcAft>
                        <a:buNone/>
                      </a:pPr>
                      <a:r>
                        <a:rPr lang="en-GB" sz="1900" b="1"/>
                        <a:t>Nature of the Hazard</a:t>
                      </a:r>
                      <a:endParaRPr sz="1900" b="1"/>
                    </a:p>
                  </a:txBody>
                  <a:tcPr marL="88900" marR="88900" marT="88900" marB="88900"/>
                </a:tc>
                <a:tc>
                  <a:txBody>
                    <a:bodyPr/>
                    <a:lstStyle/>
                    <a:p>
                      <a:pPr marL="0" lvl="0" indent="0" algn="l" rtl="0">
                        <a:spcBef>
                          <a:spcPts val="0"/>
                        </a:spcBef>
                        <a:spcAft>
                          <a:spcPts val="0"/>
                        </a:spcAft>
                        <a:buNone/>
                      </a:pPr>
                      <a:r>
                        <a:rPr lang="en-GB" sz="1900" b="1"/>
                        <a:t>Vulnerability</a:t>
                      </a:r>
                      <a:endParaRPr sz="1900" b="1"/>
                    </a:p>
                  </a:txBody>
                  <a:tcPr marL="88900" marR="88900" marT="88900" marB="88900"/>
                </a:tc>
                <a:tc>
                  <a:txBody>
                    <a:bodyPr/>
                    <a:lstStyle/>
                    <a:p>
                      <a:pPr marL="0" lvl="0" indent="0" algn="l" rtl="0">
                        <a:spcBef>
                          <a:spcPts val="0"/>
                        </a:spcBef>
                        <a:spcAft>
                          <a:spcPts val="0"/>
                        </a:spcAft>
                        <a:buNone/>
                      </a:pPr>
                      <a:r>
                        <a:rPr lang="en-GB" sz="1900" b="1"/>
                        <a:t>Ability to Cope</a:t>
                      </a:r>
                      <a:endParaRPr sz="1900" b="1"/>
                    </a:p>
                  </a:txBody>
                  <a:tcPr marL="88900" marR="88900" marT="88900" marB="88900"/>
                </a:tc>
                <a:extLst>
                  <a:ext uri="{0D108BD9-81ED-4DB2-BD59-A6C34878D82A}">
                    <a16:rowId xmlns:a16="http://schemas.microsoft.com/office/drawing/2014/main" val="10000"/>
                  </a:ext>
                </a:extLst>
              </a:tr>
              <a:tr h="3784600">
                <a:tc>
                  <a:txBody>
                    <a:bodyPr/>
                    <a:lstStyle/>
                    <a:p>
                      <a:pPr marL="457200" lvl="0" indent="-304800" algn="l" rtl="0">
                        <a:spcBef>
                          <a:spcPts val="0"/>
                        </a:spcBef>
                        <a:spcAft>
                          <a:spcPts val="0"/>
                        </a:spcAft>
                        <a:buSzPts val="1200"/>
                        <a:buAutoNum type="arabicPeriod"/>
                      </a:pPr>
                      <a:r>
                        <a:rPr lang="en-GB" sz="1200" b="1"/>
                        <a:t>Type</a:t>
                      </a:r>
                      <a:r>
                        <a:rPr lang="en-GB" sz="1200"/>
                        <a:t> - the risk from some hazards is greater than others. E.g. tropical storms can be forecasted, allowing people to evacuate. But earthquakes are sudden, and so its more difficult to protect people. </a:t>
                      </a:r>
                      <a:endParaRPr sz="1200"/>
                    </a:p>
                    <a:p>
                      <a:pPr marL="457200" lvl="0" indent="0" algn="l" rtl="0">
                        <a:spcBef>
                          <a:spcPts val="0"/>
                        </a:spcBef>
                        <a:spcAft>
                          <a:spcPts val="0"/>
                        </a:spcAft>
                        <a:buNone/>
                      </a:pPr>
                      <a:endParaRPr sz="1200" b="1"/>
                    </a:p>
                    <a:p>
                      <a:pPr marL="457200" lvl="0" indent="-304800" algn="l" rtl="0">
                        <a:spcBef>
                          <a:spcPts val="0"/>
                        </a:spcBef>
                        <a:spcAft>
                          <a:spcPts val="0"/>
                        </a:spcAft>
                        <a:buSzPts val="1200"/>
                        <a:buAutoNum type="arabicPeriod"/>
                      </a:pPr>
                      <a:r>
                        <a:rPr lang="en-GB" sz="1200" b="1"/>
                        <a:t>Frequency</a:t>
                      </a:r>
                      <a:r>
                        <a:rPr lang="en-GB" sz="1200"/>
                        <a:t> - natural hazards which occur more often may carry a higher risk, thereby affecting people’s lives more.</a:t>
                      </a:r>
                      <a:endParaRPr sz="1200"/>
                    </a:p>
                    <a:p>
                      <a:pPr marL="457200" lvl="0" indent="0" algn="l" rtl="0">
                        <a:spcBef>
                          <a:spcPts val="0"/>
                        </a:spcBef>
                        <a:spcAft>
                          <a:spcPts val="0"/>
                        </a:spcAft>
                        <a:buNone/>
                      </a:pPr>
                      <a:endParaRPr sz="1200"/>
                    </a:p>
                    <a:p>
                      <a:pPr marL="457200" lvl="0" indent="-304800" algn="l" rtl="0">
                        <a:spcBef>
                          <a:spcPts val="0"/>
                        </a:spcBef>
                        <a:spcAft>
                          <a:spcPts val="0"/>
                        </a:spcAft>
                        <a:buSzPts val="1200"/>
                        <a:buAutoNum type="arabicPeriod"/>
                      </a:pPr>
                      <a:r>
                        <a:rPr lang="en-GB" sz="1200" b="1"/>
                        <a:t>Magnitude</a:t>
                      </a:r>
                      <a:r>
                        <a:rPr lang="en-GB" sz="1200"/>
                        <a:t> - more severe natural hazards usually have greater impacts. E.g. the magnitude 9.0 earthquake that struck </a:t>
                      </a:r>
                      <a:r>
                        <a:rPr lang="en-GB" sz="1200" u="sng"/>
                        <a:t>Japan</a:t>
                      </a:r>
                      <a:r>
                        <a:rPr lang="en-GB" sz="1200"/>
                        <a:t> in 2011 killed almost 16,000 people. However, the 6.3 magnitude earthquake that hit </a:t>
                      </a:r>
                      <a:r>
                        <a:rPr lang="en-GB" sz="1200" u="sng"/>
                        <a:t>L’Aquila, Italy</a:t>
                      </a:r>
                      <a:r>
                        <a:rPr lang="en-GB" sz="1200"/>
                        <a:t>, in 2009, killed approximately 300 people.</a:t>
                      </a:r>
                      <a:endParaRPr sz="1200"/>
                    </a:p>
                  </a:txBody>
                  <a:tcPr marL="88900" marR="88900" marT="88900" marB="88900"/>
                </a:tc>
                <a:tc>
                  <a:txBody>
                    <a:bodyPr/>
                    <a:lstStyle/>
                    <a:p>
                      <a:pPr marL="457200" lvl="0" indent="-304800" algn="l" rtl="0">
                        <a:spcBef>
                          <a:spcPts val="0"/>
                        </a:spcBef>
                        <a:spcAft>
                          <a:spcPts val="0"/>
                        </a:spcAft>
                        <a:buSzPts val="1200"/>
                        <a:buAutoNum type="arabicPeriod"/>
                      </a:pPr>
                      <a:r>
                        <a:rPr lang="en-GB" sz="1200"/>
                        <a:t>The </a:t>
                      </a:r>
                      <a:r>
                        <a:rPr lang="en-GB" sz="1200" b="1"/>
                        <a:t>more people </a:t>
                      </a:r>
                      <a:r>
                        <a:rPr lang="en-GB" sz="1200"/>
                        <a:t>that are located in an area exposed to natural hazards, the </a:t>
                      </a:r>
                      <a:r>
                        <a:rPr lang="en-GB" sz="1200" b="1"/>
                        <a:t>greater the likelihood</a:t>
                      </a:r>
                      <a:r>
                        <a:rPr lang="en-GB" sz="1200"/>
                        <a:t> they will be impacted by a natural hazard.</a:t>
                      </a:r>
                      <a:endParaRPr sz="1200"/>
                    </a:p>
                    <a:p>
                      <a:pPr marL="457200" lvl="0" indent="0" algn="l" rtl="0">
                        <a:spcBef>
                          <a:spcPts val="0"/>
                        </a:spcBef>
                        <a:spcAft>
                          <a:spcPts val="0"/>
                        </a:spcAft>
                        <a:buNone/>
                      </a:pPr>
                      <a:endParaRPr sz="1200"/>
                    </a:p>
                    <a:p>
                      <a:pPr marL="457200" lvl="0" indent="-304800" algn="l" rtl="0">
                        <a:spcBef>
                          <a:spcPts val="0"/>
                        </a:spcBef>
                        <a:spcAft>
                          <a:spcPts val="0"/>
                        </a:spcAft>
                        <a:buSzPts val="1200"/>
                        <a:buAutoNum type="arabicPeriod"/>
                      </a:pPr>
                      <a:r>
                        <a:rPr lang="en-GB" sz="1200"/>
                        <a:t>For example, an area with a high population density on a floodplain, like </a:t>
                      </a:r>
                      <a:r>
                        <a:rPr lang="en-GB" sz="1200" u="sng"/>
                        <a:t>Bangladesh</a:t>
                      </a:r>
                      <a:r>
                        <a:rPr lang="en-GB" sz="1200"/>
                        <a:t>, is extremely vulnerable to flooding caused by extreme weather, and the city at the base of a volcano, like </a:t>
                      </a:r>
                      <a:r>
                        <a:rPr lang="en-GB" sz="1200" u="sng"/>
                        <a:t>Naples in Italy</a:t>
                      </a:r>
                      <a:r>
                        <a:rPr lang="en-GB" sz="1200"/>
                        <a:t>, is vulnerable to volcanic eruptions.</a:t>
                      </a:r>
                      <a:endParaRPr sz="1200"/>
                    </a:p>
                  </a:txBody>
                  <a:tcPr marL="88900" marR="88900" marT="88900" marB="88900"/>
                </a:tc>
                <a:tc>
                  <a:txBody>
                    <a:bodyPr/>
                    <a:lstStyle/>
                    <a:p>
                      <a:pPr marL="457200" lvl="0" indent="-304800" algn="l" rtl="0">
                        <a:spcBef>
                          <a:spcPts val="0"/>
                        </a:spcBef>
                        <a:spcAft>
                          <a:spcPts val="0"/>
                        </a:spcAft>
                        <a:buSzPts val="1200"/>
                        <a:buAutoNum type="arabicPeriod"/>
                      </a:pPr>
                      <a:r>
                        <a:rPr lang="en-GB" sz="1200"/>
                        <a:t>The </a:t>
                      </a:r>
                      <a:r>
                        <a:rPr lang="en-GB" sz="1200" b="1"/>
                        <a:t>better</a:t>
                      </a:r>
                      <a:r>
                        <a:rPr lang="en-GB" sz="1200"/>
                        <a:t> a population can deal with an extreme event, the </a:t>
                      </a:r>
                      <a:r>
                        <a:rPr lang="en-GB" sz="1200" b="1"/>
                        <a:t>lower the risk</a:t>
                      </a:r>
                      <a:r>
                        <a:rPr lang="en-GB" sz="1200"/>
                        <a:t> of them being seriously impacted.</a:t>
                      </a:r>
                      <a:endParaRPr sz="1200"/>
                    </a:p>
                    <a:p>
                      <a:pPr marL="457200" lvl="0" indent="0" algn="l" rtl="0">
                        <a:spcBef>
                          <a:spcPts val="0"/>
                        </a:spcBef>
                        <a:spcAft>
                          <a:spcPts val="0"/>
                        </a:spcAft>
                        <a:buNone/>
                      </a:pPr>
                      <a:endParaRPr sz="1200"/>
                    </a:p>
                    <a:p>
                      <a:pPr marL="457200" lvl="0" indent="-304800" algn="l" rtl="0">
                        <a:spcBef>
                          <a:spcPts val="0"/>
                        </a:spcBef>
                        <a:spcAft>
                          <a:spcPts val="0"/>
                        </a:spcAft>
                        <a:buSzPts val="1200"/>
                        <a:buAutoNum type="arabicPeriod"/>
                      </a:pPr>
                      <a:r>
                        <a:rPr lang="en-GB" sz="1200"/>
                        <a:t>For example, </a:t>
                      </a:r>
                      <a:r>
                        <a:rPr lang="en-GB" sz="1200" b="1"/>
                        <a:t>higher income countries (HICs) </a:t>
                      </a:r>
                      <a:r>
                        <a:rPr lang="en-GB" sz="1200"/>
                        <a:t>are better able to deal with flood events because they can afford to construct flood defences and evacuate people to safety.</a:t>
                      </a:r>
                      <a:endParaRPr sz="1200"/>
                    </a:p>
                  </a:txBody>
                  <a:tcPr marL="88900" marR="88900" marT="88900" marB="88900"/>
                </a:tc>
                <a:extLst>
                  <a:ext uri="{0D108BD9-81ED-4DB2-BD59-A6C34878D82A}">
                    <a16:rowId xmlns:a16="http://schemas.microsoft.com/office/drawing/2014/main" val="10001"/>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aphicFrame>
        <p:nvGraphicFramePr>
          <p:cNvPr id="552" name="Google Shape;552;p96"/>
          <p:cNvGraphicFramePr/>
          <p:nvPr/>
        </p:nvGraphicFramePr>
        <p:xfrm>
          <a:off x="358625" y="152400"/>
          <a:ext cx="3000000" cy="3000000"/>
        </p:xfrm>
        <a:graphic>
          <a:graphicData uri="http://schemas.openxmlformats.org/drawingml/2006/table">
            <a:tbl>
              <a:tblPr>
                <a:noFill/>
                <a:tableStyleId>{9149BB8B-06B1-4A9E-9E58-962A948A67FC}</a:tableStyleId>
              </a:tblPr>
              <a:tblGrid>
                <a:gridCol w="2380825">
                  <a:extLst>
                    <a:ext uri="{9D8B030D-6E8A-4147-A177-3AD203B41FA5}">
                      <a16:colId xmlns:a16="http://schemas.microsoft.com/office/drawing/2014/main" val="20000"/>
                    </a:ext>
                  </a:extLst>
                </a:gridCol>
                <a:gridCol w="2642650">
                  <a:extLst>
                    <a:ext uri="{9D8B030D-6E8A-4147-A177-3AD203B41FA5}">
                      <a16:colId xmlns:a16="http://schemas.microsoft.com/office/drawing/2014/main" val="20001"/>
                    </a:ext>
                  </a:extLst>
                </a:gridCol>
                <a:gridCol w="3546450">
                  <a:extLst>
                    <a:ext uri="{9D8B030D-6E8A-4147-A177-3AD203B41FA5}">
                      <a16:colId xmlns:a16="http://schemas.microsoft.com/office/drawing/2014/main" val="20002"/>
                    </a:ext>
                  </a:extLst>
                </a:gridCol>
              </a:tblGrid>
              <a:tr h="459050">
                <a:tc gridSpan="3">
                  <a:txBody>
                    <a:bodyPr/>
                    <a:lstStyle/>
                    <a:p>
                      <a:pPr marL="0" lvl="0" indent="0" algn="ctr" rtl="0">
                        <a:spcBef>
                          <a:spcPts val="0"/>
                        </a:spcBef>
                        <a:spcAft>
                          <a:spcPts val="0"/>
                        </a:spcAft>
                        <a:buNone/>
                      </a:pPr>
                      <a:r>
                        <a:rPr lang="en-GB" sz="1200" b="1"/>
                        <a:t>Hazard Risk is determined by different variables:</a:t>
                      </a:r>
                      <a:endParaRPr sz="1200" b="1"/>
                    </a:p>
                  </a:txBody>
                  <a:tcPr marL="88900" marR="88900" marT="88900" marB="8890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3100">
                <a:tc>
                  <a:txBody>
                    <a:bodyPr/>
                    <a:lstStyle/>
                    <a:p>
                      <a:pPr marL="0" lvl="0" indent="0" algn="l" rtl="0">
                        <a:spcBef>
                          <a:spcPts val="0"/>
                        </a:spcBef>
                        <a:spcAft>
                          <a:spcPts val="0"/>
                        </a:spcAft>
                        <a:buNone/>
                      </a:pPr>
                      <a:r>
                        <a:rPr lang="en-GB" sz="1200" b="1" u="sng"/>
                        <a:t>Nature of the Hazard</a:t>
                      </a:r>
                      <a:endParaRPr sz="1200" b="1" u="sng"/>
                    </a:p>
                  </a:txBody>
                  <a:tcPr marL="88900" marR="88900" marT="88900" marB="88900"/>
                </a:tc>
                <a:tc>
                  <a:txBody>
                    <a:bodyPr/>
                    <a:lstStyle/>
                    <a:p>
                      <a:pPr marL="0" lvl="0" indent="0" algn="l" rtl="0">
                        <a:spcBef>
                          <a:spcPts val="0"/>
                        </a:spcBef>
                        <a:spcAft>
                          <a:spcPts val="0"/>
                        </a:spcAft>
                        <a:buNone/>
                      </a:pPr>
                      <a:r>
                        <a:rPr lang="en-GB" sz="1200" b="1" u="sng"/>
                        <a:t>Vulnerability</a:t>
                      </a:r>
                      <a:endParaRPr sz="1200" b="1" u="sng"/>
                    </a:p>
                  </a:txBody>
                  <a:tcPr marL="88900" marR="88900" marT="88900" marB="88900"/>
                </a:tc>
                <a:tc>
                  <a:txBody>
                    <a:bodyPr/>
                    <a:lstStyle/>
                    <a:p>
                      <a:pPr marL="0" lvl="0" indent="0" algn="l" rtl="0">
                        <a:spcBef>
                          <a:spcPts val="0"/>
                        </a:spcBef>
                        <a:spcAft>
                          <a:spcPts val="0"/>
                        </a:spcAft>
                        <a:buNone/>
                      </a:pPr>
                      <a:r>
                        <a:rPr lang="en-GB" sz="1200" b="1" u="sng"/>
                        <a:t>Ability to Cope</a:t>
                      </a:r>
                      <a:endParaRPr sz="1200" b="1" u="sng"/>
                    </a:p>
                  </a:txBody>
                  <a:tcPr marL="88900" marR="88900" marT="88900" marB="88900"/>
                </a:tc>
                <a:extLst>
                  <a:ext uri="{0D108BD9-81ED-4DB2-BD59-A6C34878D82A}">
                    <a16:rowId xmlns:a16="http://schemas.microsoft.com/office/drawing/2014/main" val="10001"/>
                  </a:ext>
                </a:extLst>
              </a:tr>
              <a:tr h="1224100">
                <a:tc>
                  <a:txBody>
                    <a:bodyPr/>
                    <a:lstStyle/>
                    <a:p>
                      <a:pPr marL="0" lvl="0" indent="0" algn="l" rtl="0">
                        <a:lnSpc>
                          <a:spcPct val="115000"/>
                        </a:lnSpc>
                        <a:spcBef>
                          <a:spcPts val="0"/>
                        </a:spcBef>
                        <a:spcAft>
                          <a:spcPts val="0"/>
                        </a:spcAft>
                        <a:buNone/>
                      </a:pPr>
                      <a:endParaRPr sz="1100"/>
                    </a:p>
                  </a:txBody>
                  <a:tcPr marL="88900" marR="88900" marT="88900" marB="88900"/>
                </a:tc>
                <a:tc>
                  <a:txBody>
                    <a:bodyPr/>
                    <a:lstStyle/>
                    <a:p>
                      <a:pPr marL="0" lvl="0" indent="0" algn="l" rtl="0">
                        <a:lnSpc>
                          <a:spcPct val="115000"/>
                        </a:lnSpc>
                        <a:spcBef>
                          <a:spcPts val="0"/>
                        </a:spcBef>
                        <a:spcAft>
                          <a:spcPts val="0"/>
                        </a:spcAft>
                        <a:buNone/>
                      </a:pPr>
                      <a:endParaRPr sz="1100"/>
                    </a:p>
                  </a:txBody>
                  <a:tcPr marL="88900" marR="88900" marT="88900" marB="88900"/>
                </a:tc>
                <a:tc>
                  <a:txBody>
                    <a:bodyPr/>
                    <a:lstStyle/>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endParaRPr sz="1100"/>
                    </a:p>
                  </a:txBody>
                  <a:tcPr marL="88900" marR="88900" marT="88900" marB="88900"/>
                </a:tc>
                <a:extLst>
                  <a:ext uri="{0D108BD9-81ED-4DB2-BD59-A6C34878D82A}">
                    <a16:rowId xmlns:a16="http://schemas.microsoft.com/office/drawing/2014/main" val="10002"/>
                  </a:ext>
                </a:extLst>
              </a:tr>
              <a:tr h="1400650">
                <a:tc>
                  <a:txBody>
                    <a:bodyPr/>
                    <a:lstStyle/>
                    <a:p>
                      <a:pPr marL="0" lvl="0" indent="0" algn="l" rtl="0">
                        <a:lnSpc>
                          <a:spcPct val="115000"/>
                        </a:lnSpc>
                        <a:spcBef>
                          <a:spcPts val="0"/>
                        </a:spcBef>
                        <a:spcAft>
                          <a:spcPts val="0"/>
                        </a:spcAft>
                        <a:buNone/>
                      </a:pPr>
                      <a:endParaRPr sz="1100"/>
                    </a:p>
                  </a:txBody>
                  <a:tcPr marL="88900" marR="88900" marT="88900" marB="88900"/>
                </a:tc>
                <a:tc>
                  <a:txBody>
                    <a:bodyPr/>
                    <a:lstStyle/>
                    <a:p>
                      <a:pPr marL="0" lvl="0" indent="0" algn="l" rtl="0">
                        <a:lnSpc>
                          <a:spcPct val="115000"/>
                        </a:lnSpc>
                        <a:spcBef>
                          <a:spcPts val="0"/>
                        </a:spcBef>
                        <a:spcAft>
                          <a:spcPts val="0"/>
                        </a:spcAft>
                        <a:buNone/>
                      </a:pPr>
                      <a:endParaRPr sz="1100"/>
                    </a:p>
                  </a:txBody>
                  <a:tcPr marL="88900" marR="88900" marT="88900" marB="88900"/>
                </a:tc>
                <a:tc>
                  <a:txBody>
                    <a:bodyPr/>
                    <a:lstStyle/>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endParaRPr sz="1100"/>
                    </a:p>
                  </a:txBody>
                  <a:tcPr marL="88900" marR="88900" marT="88900" marB="88900"/>
                </a:tc>
                <a:extLst>
                  <a:ext uri="{0D108BD9-81ED-4DB2-BD59-A6C34878D82A}">
                    <a16:rowId xmlns:a16="http://schemas.microsoft.com/office/drawing/2014/main" val="10003"/>
                  </a:ext>
                </a:extLst>
              </a:tr>
              <a:tr h="916900">
                <a:tc>
                  <a:txBody>
                    <a:bodyPr/>
                    <a:lstStyle/>
                    <a:p>
                      <a:pPr marL="0" lvl="0" indent="0" algn="l" rtl="0">
                        <a:lnSpc>
                          <a:spcPct val="115000"/>
                        </a:lnSpc>
                        <a:spcBef>
                          <a:spcPts val="0"/>
                        </a:spcBef>
                        <a:spcAft>
                          <a:spcPts val="0"/>
                        </a:spcAft>
                        <a:buNone/>
                      </a:pPr>
                      <a:endParaRPr sz="1100"/>
                    </a:p>
                  </a:txBody>
                  <a:tcPr marL="88900" marR="88900" marT="88900" marB="88900"/>
                </a:tc>
                <a:tc>
                  <a:txBody>
                    <a:bodyPr/>
                    <a:lstStyle/>
                    <a:p>
                      <a:pPr marL="0" lvl="0" indent="0" algn="l" rtl="0">
                        <a:lnSpc>
                          <a:spcPct val="115000"/>
                        </a:lnSpc>
                        <a:spcBef>
                          <a:spcPts val="0"/>
                        </a:spcBef>
                        <a:spcAft>
                          <a:spcPts val="0"/>
                        </a:spcAft>
                        <a:buNone/>
                      </a:pPr>
                      <a:endParaRPr sz="1100"/>
                    </a:p>
                  </a:txBody>
                  <a:tcPr marL="88900" marR="88900" marT="88900" marB="88900"/>
                </a:tc>
                <a:tc>
                  <a:txBody>
                    <a:bodyPr/>
                    <a:lstStyle/>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endParaRPr sz="1100"/>
                    </a:p>
                  </a:txBody>
                  <a:tcPr marL="88900" marR="88900" marT="88900" marB="88900"/>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8"/>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Natural Hazards</a:t>
            </a:r>
            <a:endParaRPr/>
          </a:p>
        </p:txBody>
      </p:sp>
      <p:sp>
        <p:nvSpPr>
          <p:cNvPr id="206" name="Google Shape;206;p4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Autofit/>
          </a:bodyPr>
          <a:lstStyle/>
          <a:p>
            <a:pPr marL="457200" lvl="0" indent="-381000" algn="ctr" rtl="0">
              <a:spcBef>
                <a:spcPts val="0"/>
              </a:spcBef>
              <a:spcAft>
                <a:spcPts val="0"/>
              </a:spcAft>
              <a:buClr>
                <a:srgbClr val="000000"/>
              </a:buClr>
              <a:buSzPts val="2400"/>
              <a:buAutoNum type="arabicPeriod"/>
            </a:pPr>
            <a:r>
              <a:rPr lang="en-GB">
                <a:solidFill>
                  <a:srgbClr val="000000"/>
                </a:solidFill>
              </a:rPr>
              <a:t>Introduction to Natural Hazards</a:t>
            </a:r>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Lesson Objectives</a:t>
            </a:r>
            <a:endParaRPr/>
          </a:p>
        </p:txBody>
      </p:sp>
      <p:sp>
        <p:nvSpPr>
          <p:cNvPr id="212" name="Google Shape;212;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100" b="1">
                <a:solidFill>
                  <a:srgbClr val="000000"/>
                </a:solidFill>
              </a:rPr>
              <a:t>In today’s class, we will:</a:t>
            </a:r>
            <a:endParaRPr sz="2100" b="1">
              <a:solidFill>
                <a:srgbClr val="000000"/>
              </a:solidFill>
            </a:endParaRPr>
          </a:p>
          <a:p>
            <a:pPr marL="457200" lvl="0" indent="-361950" algn="l" rtl="0">
              <a:spcBef>
                <a:spcPts val="1600"/>
              </a:spcBef>
              <a:spcAft>
                <a:spcPts val="0"/>
              </a:spcAft>
              <a:buClr>
                <a:srgbClr val="38761D"/>
              </a:buClr>
              <a:buSzPts val="2100"/>
              <a:buAutoNum type="arabicPeriod"/>
            </a:pPr>
            <a:r>
              <a:rPr lang="en-GB" sz="2100" b="1">
                <a:solidFill>
                  <a:srgbClr val="38761D"/>
                </a:solidFill>
              </a:rPr>
              <a:t>Find out what a natural hazard is.</a:t>
            </a:r>
            <a:endParaRPr sz="2100" b="1">
              <a:solidFill>
                <a:srgbClr val="38761D"/>
              </a:solidFill>
            </a:endParaRPr>
          </a:p>
          <a:p>
            <a:pPr marL="457200" lvl="0" indent="-361950" algn="l" rtl="0">
              <a:spcBef>
                <a:spcPts val="0"/>
              </a:spcBef>
              <a:spcAft>
                <a:spcPts val="0"/>
              </a:spcAft>
              <a:buClr>
                <a:srgbClr val="38761D"/>
              </a:buClr>
              <a:buSzPts val="2100"/>
              <a:buAutoNum type="arabicPeriod"/>
            </a:pPr>
            <a:r>
              <a:rPr lang="en-GB" sz="2100" b="1">
                <a:solidFill>
                  <a:srgbClr val="38761D"/>
                </a:solidFill>
              </a:rPr>
              <a:t>Identify how natural hazards are threats to people and property.</a:t>
            </a:r>
            <a:endParaRPr sz="2100" b="1">
              <a:solidFill>
                <a:srgbClr val="38761D"/>
              </a:solidFill>
            </a:endParaRPr>
          </a:p>
          <a:p>
            <a:pPr marL="457200" lvl="0" indent="-361950" algn="l" rtl="0">
              <a:spcBef>
                <a:spcPts val="0"/>
              </a:spcBef>
              <a:spcAft>
                <a:spcPts val="0"/>
              </a:spcAft>
              <a:buClr>
                <a:srgbClr val="FF9900"/>
              </a:buClr>
              <a:buSzPts val="2100"/>
              <a:buAutoNum type="arabicPeriod"/>
            </a:pPr>
            <a:r>
              <a:rPr lang="en-GB" sz="2100" b="1">
                <a:solidFill>
                  <a:srgbClr val="FF9900"/>
                </a:solidFill>
              </a:rPr>
              <a:t>Pinpoint the two main types of natural hazards.</a:t>
            </a:r>
            <a:endParaRPr sz="2100" b="1">
              <a:solidFill>
                <a:srgbClr val="FF9900"/>
              </a:solidFill>
            </a:endParaRPr>
          </a:p>
          <a:p>
            <a:pPr marL="457200" lvl="0" indent="-361950" algn="l" rtl="0">
              <a:spcBef>
                <a:spcPts val="0"/>
              </a:spcBef>
              <a:spcAft>
                <a:spcPts val="0"/>
              </a:spcAft>
              <a:buClr>
                <a:srgbClr val="FF0000"/>
              </a:buClr>
              <a:buSzPts val="2100"/>
              <a:buAutoNum type="arabicPeriod"/>
            </a:pPr>
            <a:r>
              <a:rPr lang="en-GB" sz="2100" b="1">
                <a:solidFill>
                  <a:srgbClr val="FF0000"/>
                </a:solidFill>
              </a:rPr>
              <a:t>Identify the different factors which affect hazard risk.</a:t>
            </a:r>
            <a:endParaRPr sz="2100" b="1">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5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5900"/>
              <a:t>A Natural Hazard is a Threat to People or Propertry</a:t>
            </a:r>
            <a:endParaRPr sz="39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t>What is a Natural Hazard?</a:t>
            </a:r>
            <a:endParaRPr sz="2800"/>
          </a:p>
        </p:txBody>
      </p:sp>
      <p:sp>
        <p:nvSpPr>
          <p:cNvPr id="223" name="Google Shape;223;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AutoNum type="arabicPeriod"/>
            </a:pPr>
            <a:r>
              <a:rPr lang="en-GB">
                <a:solidFill>
                  <a:srgbClr val="000000"/>
                </a:solidFill>
              </a:rPr>
              <a:t>A </a:t>
            </a:r>
            <a:r>
              <a:rPr lang="en-GB" b="1">
                <a:solidFill>
                  <a:srgbClr val="000000"/>
                </a:solidFill>
              </a:rPr>
              <a:t>natural hazard</a:t>
            </a:r>
            <a:r>
              <a:rPr lang="en-GB">
                <a:solidFill>
                  <a:srgbClr val="000000"/>
                </a:solidFill>
              </a:rPr>
              <a:t> is a natural process which can cause injury, death or turmoil for humans, or destroy property and wildlife habitats</a:t>
            </a:r>
            <a:endParaRPr>
              <a:solidFill>
                <a:srgbClr val="000000"/>
              </a:solidFill>
            </a:endParaRPr>
          </a:p>
          <a:p>
            <a:pPr marL="457200" lvl="0" indent="-342900" algn="l" rtl="0">
              <a:lnSpc>
                <a:spcPct val="100000"/>
              </a:lnSpc>
              <a:spcBef>
                <a:spcPts val="1000"/>
              </a:spcBef>
              <a:spcAft>
                <a:spcPts val="0"/>
              </a:spcAft>
              <a:buClr>
                <a:srgbClr val="000000"/>
              </a:buClr>
              <a:buSzPts val="1800"/>
              <a:buAutoNum type="arabicPeriod"/>
            </a:pPr>
            <a:r>
              <a:rPr lang="en-GB">
                <a:solidFill>
                  <a:srgbClr val="000000"/>
                </a:solidFill>
              </a:rPr>
              <a:t>A </a:t>
            </a:r>
            <a:r>
              <a:rPr lang="en-GB" b="1">
                <a:solidFill>
                  <a:srgbClr val="000000"/>
                </a:solidFill>
              </a:rPr>
              <a:t>natural disaster</a:t>
            </a:r>
            <a:r>
              <a:rPr lang="en-GB">
                <a:solidFill>
                  <a:srgbClr val="000000"/>
                </a:solidFill>
              </a:rPr>
              <a:t> is a natural hazard than has actually occurred</a:t>
            </a:r>
            <a:endParaRPr>
              <a:solidFill>
                <a:srgbClr val="000000"/>
              </a:solidFill>
            </a:endParaRPr>
          </a:p>
          <a:p>
            <a:pPr marL="457200" lvl="0" indent="-342900" algn="l" rtl="0">
              <a:lnSpc>
                <a:spcPct val="100000"/>
              </a:lnSpc>
              <a:spcBef>
                <a:spcPts val="1000"/>
              </a:spcBef>
              <a:spcAft>
                <a:spcPts val="0"/>
              </a:spcAft>
              <a:buClr>
                <a:srgbClr val="000000"/>
              </a:buClr>
              <a:buSzPts val="1800"/>
              <a:buAutoNum type="arabicPeriod"/>
            </a:pPr>
            <a:r>
              <a:rPr lang="en-GB">
                <a:solidFill>
                  <a:srgbClr val="000000"/>
                </a:solidFill>
              </a:rPr>
              <a:t>Extreme events which do not present a threat to human activity are </a:t>
            </a:r>
            <a:r>
              <a:rPr lang="en-GB" b="1">
                <a:solidFill>
                  <a:srgbClr val="000000"/>
                </a:solidFill>
              </a:rPr>
              <a:t>not</a:t>
            </a:r>
            <a:r>
              <a:rPr lang="en-GB">
                <a:solidFill>
                  <a:srgbClr val="000000"/>
                </a:solidFill>
              </a:rPr>
              <a:t> regarded as hazards (e.g. flooding on an uninhabited island, or an avalanche in Antarctica)</a:t>
            </a:r>
            <a:endParaRPr>
              <a:solidFill>
                <a:srgbClr val="000000"/>
              </a:solidFill>
            </a:endParaRPr>
          </a:p>
          <a:p>
            <a:pPr marL="457200" lvl="0" indent="0" algn="l" rtl="0">
              <a:lnSpc>
                <a:spcPct val="100000"/>
              </a:lnSpc>
              <a:spcBef>
                <a:spcPts val="1000"/>
              </a:spcBef>
              <a:spcAft>
                <a:spcPts val="0"/>
              </a:spcAft>
              <a:buNone/>
            </a:pPr>
            <a:endParaRPr>
              <a:solidFill>
                <a:srgbClr val="000000"/>
              </a:solidFill>
            </a:endParaRPr>
          </a:p>
          <a:p>
            <a:pPr marL="457200" lvl="0" indent="0" algn="l" rtl="0">
              <a:spcBef>
                <a:spcPts val="1600"/>
              </a:spcBef>
              <a:spcAft>
                <a:spcPts val="1600"/>
              </a:spcAft>
              <a:buNone/>
            </a:pPr>
            <a:endParaRPr>
              <a:solidFill>
                <a:srgbClr val="000000"/>
              </a:solidFill>
            </a:endParaRPr>
          </a:p>
        </p:txBody>
      </p:sp>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3981</Words>
  <Application>Microsoft Office PowerPoint</Application>
  <PresentationFormat>On-screen Show (16:9)</PresentationFormat>
  <Paragraphs>389</Paragraphs>
  <Slides>54</Slides>
  <Notes>54</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54</vt:i4>
      </vt:variant>
    </vt:vector>
  </HeadingPairs>
  <TitlesOfParts>
    <vt:vector size="63" baseType="lpstr">
      <vt:lpstr>Alfa Slab One</vt:lpstr>
      <vt:lpstr>Oswald</vt:lpstr>
      <vt:lpstr>Calibri</vt:lpstr>
      <vt:lpstr>Noto Sans Symbols</vt:lpstr>
      <vt:lpstr>Arial</vt:lpstr>
      <vt:lpstr>Proxima Nova</vt:lpstr>
      <vt:lpstr>Gameday</vt:lpstr>
      <vt:lpstr>Gameday</vt:lpstr>
      <vt:lpstr>Gameday</vt:lpstr>
      <vt:lpstr>PowerPoint Presentation</vt:lpstr>
      <vt:lpstr>Lesson Roadmap - Recommended</vt:lpstr>
      <vt:lpstr>Starter Activity</vt:lpstr>
      <vt:lpstr>Starter Activity</vt:lpstr>
      <vt:lpstr>Learning  &amp; Mini-Plenary</vt:lpstr>
      <vt:lpstr>Natural Hazards</vt:lpstr>
      <vt:lpstr>Lesson Objectives</vt:lpstr>
      <vt:lpstr>A Natural Hazard is a Threat to People or Propertry</vt:lpstr>
      <vt:lpstr>What is a Natural Hazard?</vt:lpstr>
      <vt:lpstr>You often see natural hazards on the news!</vt:lpstr>
      <vt:lpstr>There are Two Main Types of Natural Hazard</vt:lpstr>
      <vt:lpstr>Most Natural Hazards can be divided into two main categories</vt:lpstr>
      <vt:lpstr>Pairwork task: Brainstorm</vt:lpstr>
      <vt:lpstr>Most Natural Hazards can be divided into two main categories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Different Things affect the Hazard Risk from Natural Hazards</vt:lpstr>
      <vt:lpstr>Task: Pairwork</vt:lpstr>
      <vt:lpstr>Hazard Risks can be put into three categories</vt:lpstr>
      <vt:lpstr>Different Factors Impact the Hazard Risk from Natural Hazards</vt:lpstr>
      <vt:lpstr>Different Factors Impact the Hazard Risk from Natural Hazards</vt:lpstr>
      <vt:lpstr>Different Factors Impact the Hazard Risk from Natural Hazards</vt:lpstr>
      <vt:lpstr>PowerPoint Presentation</vt:lpstr>
      <vt:lpstr>Quiz</vt:lpstr>
      <vt:lpstr>Natural Hazards are extreme events that present a threat to people and places.</vt:lpstr>
      <vt:lpstr>Application of Learning</vt:lpstr>
      <vt:lpstr>Application of Learning Tasks</vt:lpstr>
      <vt:lpstr>PowerPoint Presentation</vt:lpstr>
      <vt:lpstr>PowerPoint Presentation</vt:lpstr>
      <vt:lpstr>PowerPoint Presentation</vt:lpstr>
      <vt:lpstr>PowerPoint Presentation</vt:lpstr>
      <vt:lpstr>PowerPoint Presentation</vt:lpstr>
      <vt:lpstr>Journal Entry</vt:lpstr>
      <vt:lpstr>Writing Framework</vt:lpstr>
      <vt:lpstr>Final Plenary</vt:lpstr>
      <vt:lpstr>Plenary</vt:lpstr>
      <vt:lpstr>PowerPoint Presentation</vt:lpstr>
      <vt:lpstr>PowerPoint Presentation</vt:lpstr>
      <vt:lpstr>PowerPoint Presentation</vt:lpstr>
      <vt:lpstr>PowerPoint Presentation</vt:lpstr>
      <vt:lpstr>PowerPoint Presentation</vt:lpstr>
      <vt:lpstr>PowerPoint Presentation</vt:lpstr>
      <vt:lpstr>Teacher Resources</vt:lpstr>
      <vt:lpstr>Different Factors Impact the Hazard Risk from Natural Hazards</vt:lpstr>
      <vt:lpstr>Different Factors Impact the Hazard Risk from Natural Hazards</vt:lpstr>
      <vt:lpstr>Different Factors Impact the Hazard Risk from Natural Hazards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SHERIDAN Ellie [Narrogin Senior High School]</cp:lastModifiedBy>
  <cp:revision>1</cp:revision>
  <dcterms:modified xsi:type="dcterms:W3CDTF">2023-08-04T02:34:56Z</dcterms:modified>
</cp:coreProperties>
</file>